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1" r:id="rId4"/>
    <p:sldId id="263" r:id="rId5"/>
    <p:sldId id="264" r:id="rId6"/>
    <p:sldId id="267" r:id="rId7"/>
    <p:sldId id="265" r:id="rId8"/>
    <p:sldId id="268" r:id="rId9"/>
    <p:sldId id="266" r:id="rId10"/>
    <p:sldId id="269" r:id="rId11"/>
    <p:sldId id="271" r:id="rId12"/>
    <p:sldId id="272" r:id="rId13"/>
    <p:sldId id="274" r:id="rId14"/>
    <p:sldId id="275" r:id="rId15"/>
    <p:sldId id="273" r:id="rId16"/>
    <p:sldId id="260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80E"/>
    <a:srgbClr val="C47D3B"/>
    <a:srgbClr val="D4955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12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9284" y="1597026"/>
            <a:ext cx="10111317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9285" y="3276600"/>
            <a:ext cx="10111316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4CD-F35C-43A4-AB5F-BB1590BB1BDA}" type="datetimeFigureOut">
              <a:rPr lang="zh-CN" altLang="en-US" smtClean="0"/>
              <a:pPr/>
              <a:t>2017/6/28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325C-54E1-4817-8905-49102FB15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49" y="838200"/>
            <a:ext cx="463296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03856" y="838200"/>
            <a:ext cx="463296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9049" y="2474258"/>
            <a:ext cx="463296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4CD-F35C-43A4-AB5F-BB1590BB1BDA}" type="datetimeFigureOut">
              <a:rPr lang="zh-CN" altLang="en-US" smtClean="0"/>
              <a:pPr/>
              <a:t>2017/6/28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325C-54E1-4817-8905-49102FB15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(带标题，可选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4" y="89647"/>
            <a:ext cx="10111317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4CD-F35C-43A4-AB5F-BB1590BB1BDA}" type="datetimeFigureOut">
              <a:rPr lang="zh-CN" altLang="en-US" smtClean="0"/>
              <a:pPr/>
              <a:t>2017/6/28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325C-54E1-4817-8905-49102FB15DF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9284" y="1371600"/>
            <a:ext cx="10111317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2743200"/>
            <a:ext cx="54864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4CD-F35C-43A4-AB5F-BB1590BB1BDA}" type="datetimeFigureOut">
              <a:rPr lang="zh-CN" altLang="en-US" smtClean="0"/>
              <a:pPr/>
              <a:t>2017/6/28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325C-54E1-4817-8905-49102FB15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838201"/>
            <a:ext cx="22352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283" y="838201"/>
            <a:ext cx="80264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4CD-F35C-43A4-AB5F-BB1590BB1BDA}" type="datetimeFigureOut">
              <a:rPr lang="zh-CN" altLang="en-US" smtClean="0"/>
              <a:pPr/>
              <a:t>2017/6/28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325C-54E1-4817-8905-49102FB15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4CD-F35C-43A4-AB5F-BB1590BB1BDA}" type="datetimeFigureOut">
              <a:rPr lang="zh-CN" altLang="en-US" smtClean="0"/>
              <a:pPr/>
              <a:t>2017/6/28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325C-54E1-4817-8905-49102FB15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标题幻灯片(带图片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416" y="3254189"/>
            <a:ext cx="10107168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2416" y="4953000"/>
            <a:ext cx="10107168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4CD-F35C-43A4-AB5F-BB1590BB1BDA}" type="datetimeFigureOut">
              <a:rPr lang="zh-CN" altLang="en-US" smtClean="0"/>
              <a:pPr/>
              <a:t>2017/6/28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325C-54E1-4817-8905-49102FB15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267" y="1627188"/>
            <a:ext cx="10107168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267" y="3309411"/>
            <a:ext cx="10107168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4CD-F35C-43A4-AB5F-BB1590BB1BDA}" type="datetimeFigureOut">
              <a:rPr lang="zh-CN" altLang="en-US" smtClean="0"/>
              <a:pPr/>
              <a:t>2017/6/28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325C-54E1-4817-8905-49102FB15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051" y="1600200"/>
            <a:ext cx="4706112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4706112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4CD-F35C-43A4-AB5F-BB1590BB1BDA}" type="datetimeFigureOut">
              <a:rPr lang="zh-CN" altLang="en-US" smtClean="0"/>
              <a:pPr/>
              <a:t>2017/6/28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325C-54E1-4817-8905-49102FB15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8288" y="1272989"/>
            <a:ext cx="4706112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8288" y="2174875"/>
            <a:ext cx="4706112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272989"/>
            <a:ext cx="4706112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4706112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4CD-F35C-43A4-AB5F-BB1590BB1BDA}" type="datetimeFigureOut">
              <a:rPr lang="zh-CN" altLang="en-US" smtClean="0"/>
              <a:pPr/>
              <a:t>2017/6/28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325C-54E1-4817-8905-49102FB15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4CD-F35C-43A4-AB5F-BB1590BB1BDA}" type="datetimeFigureOut">
              <a:rPr lang="zh-CN" altLang="en-US" smtClean="0"/>
              <a:pPr/>
              <a:t>2017/6/28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325C-54E1-4817-8905-49102FB15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4CD-F35C-43A4-AB5F-BB1590BB1BDA}" type="datetimeFigureOut">
              <a:rPr lang="zh-CN" altLang="en-US" smtClean="0"/>
              <a:pPr/>
              <a:t>2017/6/28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325C-54E1-4817-8905-49102FB15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49" y="838200"/>
            <a:ext cx="463296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3856" y="838200"/>
            <a:ext cx="463296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9049" y="2474258"/>
            <a:ext cx="463296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44CD-F35C-43A4-AB5F-BB1590BB1BDA}" type="datetimeFigureOut">
              <a:rPr lang="zh-CN" altLang="en-US" smtClean="0"/>
              <a:pPr/>
              <a:t>2017/6/28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6325C-54E1-4817-8905-49102FB15D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284" y="89647"/>
            <a:ext cx="101113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234" y="1600201"/>
            <a:ext cx="9643533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172201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3AF744CD-F35C-43A4-AB5F-BB1590BB1BDA}" type="datetimeFigureOut">
              <a:rPr lang="zh-CN" altLang="en-US" smtClean="0"/>
              <a:pPr/>
              <a:t>2017/6/28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0400" y="6172201"/>
            <a:ext cx="71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6696325C-54E1-4817-8905-49102FB15DF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4" y="-1924"/>
            <a:ext cx="12254434" cy="68931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audio" Target="file:///C:\Users\&#24037;&#20316;&#20013;&#30340;&#23591;&#23591;\Desktop\&#26368;&#32654;&#36710;&#31449;&#26368;&#32654;&#27721;&#20013;PPT\&#26446;&#29599;%20-%20&#29233;&#20320;&#22312;&#27599;&#19968;&#22825;%20-%20&#21407;&#29256;&#20276;&#22863;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media" Target="../media/media1.mp3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18" b="11220"/>
          <a:stretch/>
        </p:blipFill>
        <p:spPr>
          <a:xfrm>
            <a:off x="-134693" y="0"/>
            <a:ext cx="12584049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12468" y="3170431"/>
            <a:ext cx="9786178" cy="97868"/>
          </a:xfrm>
          <a:prstGeom prst="rect">
            <a:avLst/>
          </a:prstGeom>
          <a:gradFill flip="none" rotWithShape="1">
            <a:gsLst>
              <a:gs pos="0">
                <a:srgbClr val="C47D3B">
                  <a:alpha val="0"/>
                </a:srgbClr>
              </a:gs>
              <a:gs pos="54000">
                <a:schemeClr val="bg1"/>
              </a:gs>
              <a:gs pos="100000">
                <a:srgbClr val="C47D3B">
                  <a:alpha val="0"/>
                </a:srgb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8000"/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950985" y="4093661"/>
            <a:ext cx="5794345" cy="57947"/>
          </a:xfrm>
          <a:prstGeom prst="rect">
            <a:avLst/>
          </a:prstGeom>
          <a:gradFill flip="none" rotWithShape="1">
            <a:gsLst>
              <a:gs pos="0">
                <a:srgbClr val="C47D3B">
                  <a:alpha val="0"/>
                </a:srgbClr>
              </a:gs>
              <a:gs pos="54000">
                <a:schemeClr val="bg1"/>
              </a:gs>
              <a:gs pos="100000">
                <a:srgbClr val="C47D3B">
                  <a:alpha val="0"/>
                </a:srgbClr>
              </a:gs>
            </a:gsLst>
            <a:lin ang="0" scaled="1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media1.mp3"/>
          <p:cNvPicPr/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9898633" y="-1211596"/>
            <a:ext cx="1651001" cy="838201"/>
          </a:xfrm>
          <a:prstGeom prst="rect">
            <a:avLst/>
          </a:prstGeom>
        </p:spPr>
      </p:pic>
      <p:pic>
        <p:nvPicPr>
          <p:cNvPr id="23" name="Picture 21" descr="D:\工作\19 《青藤》\线标\透明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2394" y="5116124"/>
            <a:ext cx="1558573" cy="120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timg (4)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05" y="5009429"/>
            <a:ext cx="1444452" cy="144445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82" y="1453410"/>
            <a:ext cx="6469452" cy="2587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3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90" y="2443959"/>
            <a:ext cx="6753824" cy="2701530"/>
          </a:xfrm>
          <a:prstGeom prst="rect">
            <a:avLst/>
          </a:prstGeom>
        </p:spPr>
      </p:pic>
      <p:pic>
        <p:nvPicPr>
          <p:cNvPr id="9" name="图片 8" descr="44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92" y="3904937"/>
            <a:ext cx="3155632" cy="1262253"/>
          </a:xfrm>
          <a:prstGeom prst="rect">
            <a:avLst/>
          </a:prstGeom>
        </p:spPr>
      </p:pic>
      <p:pic>
        <p:nvPicPr>
          <p:cNvPr id="12" name="李玟 - 爱你在每一天 - 原版伴奏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/>
          <a:stretch>
            <a:fillRect/>
          </a:stretch>
        </p:blipFill>
        <p:spPr>
          <a:xfrm>
            <a:off x="12934215" y="353193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0759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9623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audio>
              <p:cMediaNode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4"/>
          <p:cNvGrpSpPr/>
          <p:nvPr/>
        </p:nvGrpSpPr>
        <p:grpSpPr>
          <a:xfrm>
            <a:off x="357183" y="409515"/>
            <a:ext cx="4241574" cy="723902"/>
            <a:chOff x="453392" y="544222"/>
            <a:chExt cx="4241574" cy="723902"/>
          </a:xfrm>
        </p:grpSpPr>
        <p:sp>
          <p:nvSpPr>
            <p:cNvPr id="8" name="矩形 7"/>
            <p:cNvSpPr/>
            <p:nvPr/>
          </p:nvSpPr>
          <p:spPr>
            <a:xfrm>
              <a:off x="1177291" y="544224"/>
              <a:ext cx="3517675" cy="7239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暖心故事</a:t>
              </a:r>
              <a:endPara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9" name="组合 57"/>
            <p:cNvGrpSpPr/>
            <p:nvPr/>
          </p:nvGrpSpPr>
          <p:grpSpPr>
            <a:xfrm rot="16200000">
              <a:off x="453392" y="544224"/>
              <a:ext cx="723899" cy="723900"/>
              <a:chOff x="1473200" y="927100"/>
              <a:chExt cx="482600" cy="520700"/>
            </a:xfrm>
          </p:grpSpPr>
          <p:sp>
            <p:nvSpPr>
              <p:cNvPr id="10" name="任意多边形 58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59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63"/>
            <p:cNvGrpSpPr/>
            <p:nvPr/>
          </p:nvGrpSpPr>
          <p:grpSpPr>
            <a:xfrm rot="5400000">
              <a:off x="1175276" y="544222"/>
              <a:ext cx="723899" cy="723900"/>
              <a:chOff x="1473200" y="927100"/>
              <a:chExt cx="482600" cy="5207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65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Picture 21" descr="D:\工作\19 《青藤》\线标\透明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9" y="304770"/>
            <a:ext cx="1235413" cy="9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抓小偷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23" y="1443531"/>
            <a:ext cx="6666701" cy="4752966"/>
          </a:xfrm>
          <a:prstGeom prst="rect">
            <a:avLst/>
          </a:prstGeom>
        </p:spPr>
      </p:pic>
      <p:grpSp>
        <p:nvGrpSpPr>
          <p:cNvPr id="37" name="组 36"/>
          <p:cNvGrpSpPr/>
          <p:nvPr/>
        </p:nvGrpSpPr>
        <p:grpSpPr>
          <a:xfrm>
            <a:off x="9024341" y="1021656"/>
            <a:ext cx="3564038" cy="5509200"/>
            <a:chOff x="9736283" y="1002413"/>
            <a:chExt cx="3564038" cy="5509200"/>
          </a:xfrm>
        </p:grpSpPr>
        <p:sp>
          <p:nvSpPr>
            <p:cNvPr id="18" name="文本框 17"/>
            <p:cNvSpPr txBox="1"/>
            <p:nvPr/>
          </p:nvSpPr>
          <p:spPr>
            <a:xfrm>
              <a:off x="9736283" y="1002413"/>
              <a:ext cx="731183" cy="55092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kumimoji="1" lang="zh-CN" altLang="en-US" sz="4400" dirty="0" smtClean="0">
                  <a:solidFill>
                    <a:srgbClr val="3E6624"/>
                  </a:solidFill>
                </a:rPr>
                <a:t>看到图片联想一下</a:t>
              </a:r>
              <a:endParaRPr kumimoji="1" lang="zh-CN" altLang="en-US" sz="4400" dirty="0">
                <a:solidFill>
                  <a:srgbClr val="3E6624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0563674" y="1770428"/>
              <a:ext cx="2736647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9900" dirty="0" smtClean="0">
                  <a:solidFill>
                    <a:srgbClr val="FF280E"/>
                  </a:solidFill>
                </a:rPr>
                <a:t>？</a:t>
              </a:r>
              <a:endParaRPr kumimoji="1" lang="zh-CN" altLang="en-US" sz="19900" dirty="0">
                <a:solidFill>
                  <a:srgbClr val="FF280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7584670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4"/>
          <p:cNvGrpSpPr/>
          <p:nvPr/>
        </p:nvGrpSpPr>
        <p:grpSpPr>
          <a:xfrm>
            <a:off x="357183" y="409515"/>
            <a:ext cx="4241574" cy="723902"/>
            <a:chOff x="453392" y="544222"/>
            <a:chExt cx="4241574" cy="723902"/>
          </a:xfrm>
        </p:grpSpPr>
        <p:sp>
          <p:nvSpPr>
            <p:cNvPr id="8" name="矩形 7"/>
            <p:cNvSpPr/>
            <p:nvPr/>
          </p:nvSpPr>
          <p:spPr>
            <a:xfrm>
              <a:off x="1177291" y="544224"/>
              <a:ext cx="3517675" cy="7239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暖心故事</a:t>
              </a:r>
            </a:p>
          </p:txBody>
        </p:sp>
        <p:grpSp>
          <p:nvGrpSpPr>
            <p:cNvPr id="9" name="组合 57"/>
            <p:cNvGrpSpPr/>
            <p:nvPr/>
          </p:nvGrpSpPr>
          <p:grpSpPr>
            <a:xfrm rot="16200000">
              <a:off x="453392" y="544224"/>
              <a:ext cx="723899" cy="723900"/>
              <a:chOff x="1473200" y="927100"/>
              <a:chExt cx="482600" cy="520700"/>
            </a:xfrm>
          </p:grpSpPr>
          <p:sp>
            <p:nvSpPr>
              <p:cNvPr id="10" name="任意多边形 58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59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63"/>
            <p:cNvGrpSpPr/>
            <p:nvPr/>
          </p:nvGrpSpPr>
          <p:grpSpPr>
            <a:xfrm rot="5400000">
              <a:off x="1175276" y="544222"/>
              <a:ext cx="723899" cy="723900"/>
              <a:chOff x="1473200" y="927100"/>
              <a:chExt cx="482600" cy="5207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65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Picture 21" descr="D:\工作\19 《青藤》\线标\透明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9" y="304770"/>
            <a:ext cx="1235413" cy="9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 descr="抓小偷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8" y="1673873"/>
            <a:ext cx="5062373" cy="3637409"/>
          </a:xfrm>
          <a:prstGeom prst="rect">
            <a:avLst/>
          </a:prstGeom>
        </p:spPr>
      </p:pic>
      <p:pic>
        <p:nvPicPr>
          <p:cNvPr id="3" name="图片 2" descr="抓小偷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84" y="2475723"/>
            <a:ext cx="4791164" cy="32781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3640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4"/>
          <p:cNvGrpSpPr/>
          <p:nvPr/>
        </p:nvGrpSpPr>
        <p:grpSpPr>
          <a:xfrm>
            <a:off x="357183" y="409515"/>
            <a:ext cx="4241574" cy="723902"/>
            <a:chOff x="453392" y="544222"/>
            <a:chExt cx="4241574" cy="723902"/>
          </a:xfrm>
        </p:grpSpPr>
        <p:sp>
          <p:nvSpPr>
            <p:cNvPr id="8" name="矩形 7"/>
            <p:cNvSpPr/>
            <p:nvPr/>
          </p:nvSpPr>
          <p:spPr>
            <a:xfrm>
              <a:off x="1177291" y="544224"/>
              <a:ext cx="3517675" cy="7239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暖心故事</a:t>
              </a:r>
            </a:p>
          </p:txBody>
        </p:sp>
        <p:grpSp>
          <p:nvGrpSpPr>
            <p:cNvPr id="9" name="组合 57"/>
            <p:cNvGrpSpPr/>
            <p:nvPr/>
          </p:nvGrpSpPr>
          <p:grpSpPr>
            <a:xfrm rot="16200000">
              <a:off x="453392" y="544224"/>
              <a:ext cx="723899" cy="723900"/>
              <a:chOff x="1473200" y="927100"/>
              <a:chExt cx="482600" cy="520700"/>
            </a:xfrm>
          </p:grpSpPr>
          <p:sp>
            <p:nvSpPr>
              <p:cNvPr id="10" name="任意多边形 58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59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63"/>
            <p:cNvGrpSpPr/>
            <p:nvPr/>
          </p:nvGrpSpPr>
          <p:grpSpPr>
            <a:xfrm rot="5400000">
              <a:off x="1175276" y="544222"/>
              <a:ext cx="723899" cy="723900"/>
              <a:chOff x="1473200" y="927100"/>
              <a:chExt cx="482600" cy="5207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65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Picture 21" descr="D:\工作\19 《青藤》\线标\透明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9" y="304770"/>
            <a:ext cx="1235413" cy="9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 descr="一双温暖的拖鞋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19" y="1919158"/>
            <a:ext cx="5367321" cy="4025491"/>
          </a:xfrm>
          <a:prstGeom prst="rect">
            <a:avLst/>
          </a:prstGeom>
        </p:spPr>
      </p:pic>
      <p:pic>
        <p:nvPicPr>
          <p:cNvPr id="3" name="图片 2" descr="一双温暖的拖鞋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179" r="9633"/>
          <a:stretch/>
        </p:blipFill>
        <p:spPr>
          <a:xfrm rot="5400000">
            <a:off x="5562360" y="808107"/>
            <a:ext cx="5342555" cy="62424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67858" y="2039840"/>
            <a:ext cx="1192983" cy="382951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kumimoji="1" lang="zh-CN" altLang="en-US" sz="4000" dirty="0" smtClean="0">
                <a:solidFill>
                  <a:srgbClr val="000000"/>
                </a:solidFill>
              </a:rPr>
              <a:t>一双温暖拖鞋</a:t>
            </a:r>
            <a:endParaRPr kumimoji="1" lang="en-US" altLang="zh-CN" sz="4000" dirty="0" smtClean="0">
              <a:solidFill>
                <a:srgbClr val="000000"/>
              </a:solidFill>
            </a:endParaRPr>
          </a:p>
          <a:p>
            <a:pPr algn="ctr"/>
            <a:r>
              <a:rPr kumimoji="1" lang="zh-CN" altLang="en-US" sz="4000" dirty="0" smtClean="0">
                <a:solidFill>
                  <a:srgbClr val="000000"/>
                </a:solidFill>
              </a:rPr>
              <a:t>一种暖心的态度</a:t>
            </a:r>
            <a:endParaRPr kumimoji="1" lang="zh-CN" alt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31234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4"/>
          <p:cNvGrpSpPr/>
          <p:nvPr/>
        </p:nvGrpSpPr>
        <p:grpSpPr>
          <a:xfrm>
            <a:off x="357183" y="409515"/>
            <a:ext cx="4241574" cy="723902"/>
            <a:chOff x="453392" y="544222"/>
            <a:chExt cx="4241574" cy="723902"/>
          </a:xfrm>
        </p:grpSpPr>
        <p:sp>
          <p:nvSpPr>
            <p:cNvPr id="8" name="矩形 7"/>
            <p:cNvSpPr/>
            <p:nvPr/>
          </p:nvSpPr>
          <p:spPr>
            <a:xfrm>
              <a:off x="1177291" y="544224"/>
              <a:ext cx="3517675" cy="7239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暖心故事</a:t>
              </a:r>
            </a:p>
          </p:txBody>
        </p:sp>
        <p:grpSp>
          <p:nvGrpSpPr>
            <p:cNvPr id="9" name="组合 57"/>
            <p:cNvGrpSpPr/>
            <p:nvPr/>
          </p:nvGrpSpPr>
          <p:grpSpPr>
            <a:xfrm rot="16200000">
              <a:off x="453392" y="544224"/>
              <a:ext cx="723899" cy="723900"/>
              <a:chOff x="1473200" y="927100"/>
              <a:chExt cx="482600" cy="520700"/>
            </a:xfrm>
          </p:grpSpPr>
          <p:sp>
            <p:nvSpPr>
              <p:cNvPr id="10" name="任意多边形 58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59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63"/>
            <p:cNvGrpSpPr/>
            <p:nvPr/>
          </p:nvGrpSpPr>
          <p:grpSpPr>
            <a:xfrm rot="5400000">
              <a:off x="1175276" y="544222"/>
              <a:ext cx="723899" cy="723900"/>
              <a:chOff x="1473200" y="927100"/>
              <a:chExt cx="482600" cy="5207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65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Picture 21" descr="D:\工作\19 《青藤》\线标\透明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9" y="304770"/>
            <a:ext cx="1235413" cy="9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日本访问团参观汉中路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84" y="1404805"/>
            <a:ext cx="3848333" cy="2565556"/>
          </a:xfrm>
          <a:prstGeom prst="rect">
            <a:avLst/>
          </a:prstGeom>
        </p:spPr>
      </p:pic>
      <p:pic>
        <p:nvPicPr>
          <p:cNvPr id="5" name="图片 4" descr="日本访问团参观汉中路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31" y="1404794"/>
            <a:ext cx="3983026" cy="2520935"/>
          </a:xfrm>
          <a:prstGeom prst="rect">
            <a:avLst/>
          </a:prstGeom>
        </p:spPr>
      </p:pic>
      <p:pic>
        <p:nvPicPr>
          <p:cNvPr id="6" name="图片 5" descr="日本访问团参观汉中路2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00" y="4074352"/>
            <a:ext cx="3886816" cy="2591210"/>
          </a:xfrm>
          <a:prstGeom prst="rect">
            <a:avLst/>
          </a:prstGeom>
        </p:spPr>
      </p:pic>
      <p:pic>
        <p:nvPicPr>
          <p:cNvPr id="7" name="图片 6" descr="日本访问团参观汉中路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32" y="4067946"/>
            <a:ext cx="4040749" cy="2565556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4868141" y="3194467"/>
            <a:ext cx="1904925" cy="1866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800" dirty="0" smtClean="0">
                <a:solidFill>
                  <a:schemeClr val="tx1"/>
                </a:solidFill>
              </a:rPr>
              <a:t>接待日本记者团访问</a:t>
            </a:r>
            <a:endParaRPr kumimoji="1"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42400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4"/>
          <p:cNvGrpSpPr/>
          <p:nvPr/>
        </p:nvGrpSpPr>
        <p:grpSpPr>
          <a:xfrm>
            <a:off x="357183" y="409515"/>
            <a:ext cx="4241574" cy="723902"/>
            <a:chOff x="453392" y="544222"/>
            <a:chExt cx="4241574" cy="723902"/>
          </a:xfrm>
        </p:grpSpPr>
        <p:sp>
          <p:nvSpPr>
            <p:cNvPr id="8" name="矩形 7"/>
            <p:cNvSpPr/>
            <p:nvPr/>
          </p:nvSpPr>
          <p:spPr>
            <a:xfrm>
              <a:off x="1177291" y="544224"/>
              <a:ext cx="3517675" cy="7239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车站荣誉</a:t>
              </a:r>
              <a:endPara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9" name="组合 57"/>
            <p:cNvGrpSpPr/>
            <p:nvPr/>
          </p:nvGrpSpPr>
          <p:grpSpPr>
            <a:xfrm rot="16200000">
              <a:off x="453392" y="544224"/>
              <a:ext cx="723899" cy="723900"/>
              <a:chOff x="1473200" y="927100"/>
              <a:chExt cx="482600" cy="520700"/>
            </a:xfrm>
          </p:grpSpPr>
          <p:sp>
            <p:nvSpPr>
              <p:cNvPr id="10" name="任意多边形 58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59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63"/>
            <p:cNvGrpSpPr/>
            <p:nvPr/>
          </p:nvGrpSpPr>
          <p:grpSpPr>
            <a:xfrm rot="5400000">
              <a:off x="1175276" y="544222"/>
              <a:ext cx="723899" cy="723900"/>
              <a:chOff x="1473200" y="927100"/>
              <a:chExt cx="482600" cy="5207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65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Picture 21" descr="D:\工作\19 《青藤》\线标\透明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9" y="304770"/>
            <a:ext cx="1235413" cy="9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 descr="锦旗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1" y="1879974"/>
            <a:ext cx="6812113" cy="3924059"/>
          </a:xfrm>
          <a:prstGeom prst="rect">
            <a:avLst/>
          </a:prstGeom>
        </p:spPr>
      </p:pic>
      <p:pic>
        <p:nvPicPr>
          <p:cNvPr id="17" name="图片 16" descr="锦旗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873" y="1868745"/>
            <a:ext cx="3609185" cy="39908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42400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img_63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96" y="382247"/>
            <a:ext cx="8587758" cy="57251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42" y="519527"/>
            <a:ext cx="8337956" cy="55586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72" y="548403"/>
            <a:ext cx="8337955" cy="55586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093" y="729679"/>
            <a:ext cx="8337955" cy="55586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9" y="535604"/>
            <a:ext cx="8337955" cy="55586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17" y="266123"/>
            <a:ext cx="8337955" cy="55586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104" y="593321"/>
            <a:ext cx="8337955" cy="55586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73123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42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0"/>
                            </p:stCondLst>
                            <p:childTnLst>
                              <p:par>
                                <p:cTn id="47" presetID="42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6000"/>
                            </p:stCondLst>
                            <p:childTnLst>
                              <p:par>
                                <p:cTn id="59" presetID="42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000"/>
                            </p:stCondLst>
                            <p:childTnLst>
                              <p:par>
                                <p:cTn id="71" presetID="42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9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0"/>
                            </p:stCondLst>
                            <p:childTnLst>
                              <p:par>
                                <p:cTn id="83" presetID="42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18" b="11220"/>
          <a:stretch/>
        </p:blipFill>
        <p:spPr>
          <a:xfrm>
            <a:off x="-134693" y="0"/>
            <a:ext cx="12584049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95794" y="2658845"/>
            <a:ext cx="4188664" cy="1738983"/>
          </a:xfrm>
          <a:prstGeom prst="rect">
            <a:avLst/>
          </a:prstGeom>
          <a:solidFill>
            <a:schemeClr val="bg1">
              <a:alpha val="58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 rot="10800000">
            <a:off x="4885124" y="4400559"/>
            <a:ext cx="2241963" cy="722984"/>
            <a:chOff x="3314606" y="5774944"/>
            <a:chExt cx="2227834" cy="1083056"/>
          </a:xfrm>
        </p:grpSpPr>
        <p:grpSp>
          <p:nvGrpSpPr>
            <p:cNvPr id="13" name="组合 12"/>
            <p:cNvGrpSpPr/>
            <p:nvPr/>
          </p:nvGrpSpPr>
          <p:grpSpPr>
            <a:xfrm>
              <a:off x="3846990" y="5774944"/>
              <a:ext cx="1260856" cy="1083056"/>
              <a:chOff x="1473200" y="927100"/>
              <a:chExt cx="482600" cy="520700"/>
            </a:xfrm>
          </p:grpSpPr>
          <p:sp>
            <p:nvSpPr>
              <p:cNvPr id="12" name="任意多边形 11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任意多边形 9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314606" y="6178296"/>
              <a:ext cx="749808" cy="679704"/>
              <a:chOff x="1473200" y="927100"/>
              <a:chExt cx="482600" cy="520700"/>
            </a:xfrm>
          </p:grpSpPr>
          <p:sp>
            <p:nvSpPr>
              <p:cNvPr id="15" name="任意多边形 14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4792632" y="6178296"/>
              <a:ext cx="749808" cy="679704"/>
              <a:chOff x="1473200" y="927100"/>
              <a:chExt cx="482600" cy="520700"/>
            </a:xfrm>
          </p:grpSpPr>
          <p:sp>
            <p:nvSpPr>
              <p:cNvPr id="28" name="任意多边形 27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任意多边形 28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5" name="文本框 44"/>
          <p:cNvSpPr txBox="1"/>
          <p:nvPr/>
        </p:nvSpPr>
        <p:spPr>
          <a:xfrm>
            <a:off x="4675564" y="3120094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dirty="0" smtClean="0">
                <a:solidFill>
                  <a:srgbClr val="C47D3B"/>
                </a:solidFill>
                <a:latin typeface="冬青黑体简体中文 W6" panose="020B0600000000000000" pitchFamily="34" charset="-122"/>
                <a:ea typeface="冬青黑体简体中文 W6" panose="020B0600000000000000" pitchFamily="34" charset="-122"/>
              </a:rPr>
              <a:t>谢谢聆听</a:t>
            </a:r>
            <a:endParaRPr lang="zh-CN" altLang="en-US" sz="4800" dirty="0">
              <a:solidFill>
                <a:srgbClr val="C47D3B"/>
              </a:solidFill>
              <a:latin typeface="冬青黑体简体中文 W6" panose="020B0600000000000000" pitchFamily="34" charset="-122"/>
              <a:ea typeface="冬青黑体简体中文 W6" panose="020B0600000000000000" pitchFamily="3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5359205" y="1761066"/>
            <a:ext cx="1261842" cy="868752"/>
            <a:chOff x="1473200" y="927100"/>
            <a:chExt cx="482600" cy="520700"/>
          </a:xfrm>
        </p:grpSpPr>
        <p:sp>
          <p:nvSpPr>
            <p:cNvPr id="59" name="任意多边形 58"/>
            <p:cNvSpPr/>
            <p:nvPr/>
          </p:nvSpPr>
          <p:spPr>
            <a:xfrm>
              <a:off x="1714500" y="927100"/>
              <a:ext cx="241300" cy="520700"/>
            </a:xfrm>
            <a:custGeom>
              <a:avLst/>
              <a:gdLst>
                <a:gd name="connsiteX0" fmla="*/ 0 w 241300"/>
                <a:gd name="connsiteY0" fmla="*/ 0 h 520700"/>
                <a:gd name="connsiteX1" fmla="*/ 241300 w 241300"/>
                <a:gd name="connsiteY1" fmla="*/ 520700 h 520700"/>
                <a:gd name="connsiteX2" fmla="*/ 0 w 241300"/>
                <a:gd name="connsiteY2" fmla="*/ 520700 h 520700"/>
                <a:gd name="connsiteX3" fmla="*/ 0 w 241300"/>
                <a:gd name="connsiteY3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00" h="520700">
                  <a:moveTo>
                    <a:pt x="0" y="0"/>
                  </a:moveTo>
                  <a:lnTo>
                    <a:pt x="241300" y="520700"/>
                  </a:lnTo>
                  <a:lnTo>
                    <a:pt x="0" y="520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 59"/>
            <p:cNvSpPr/>
            <p:nvPr/>
          </p:nvSpPr>
          <p:spPr>
            <a:xfrm>
              <a:off x="1473200" y="927100"/>
              <a:ext cx="241300" cy="520700"/>
            </a:xfrm>
            <a:custGeom>
              <a:avLst/>
              <a:gdLst>
                <a:gd name="connsiteX0" fmla="*/ 241300 w 241300"/>
                <a:gd name="connsiteY0" fmla="*/ 0 h 520700"/>
                <a:gd name="connsiteX1" fmla="*/ 241300 w 241300"/>
                <a:gd name="connsiteY1" fmla="*/ 520700 h 520700"/>
                <a:gd name="connsiteX2" fmla="*/ 0 w 241300"/>
                <a:gd name="connsiteY2" fmla="*/ 520700 h 520700"/>
                <a:gd name="connsiteX3" fmla="*/ 241300 w 241300"/>
                <a:gd name="connsiteY3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00" h="520700">
                  <a:moveTo>
                    <a:pt x="241300" y="0"/>
                  </a:moveTo>
                  <a:lnTo>
                    <a:pt x="241300" y="520700"/>
                  </a:lnTo>
                  <a:lnTo>
                    <a:pt x="0" y="520700"/>
                  </a:lnTo>
                  <a:lnTo>
                    <a:pt x="241300" y="0"/>
                  </a:lnTo>
                  <a:close/>
                </a:path>
              </a:pathLst>
            </a:custGeom>
            <a:solidFill>
              <a:srgbClr val="D495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362988" y="2111276"/>
            <a:ext cx="753169" cy="518541"/>
            <a:chOff x="1473200" y="927100"/>
            <a:chExt cx="482600" cy="520700"/>
          </a:xfrm>
        </p:grpSpPr>
        <p:sp>
          <p:nvSpPr>
            <p:cNvPr id="48" name="任意多边形 47"/>
            <p:cNvSpPr/>
            <p:nvPr/>
          </p:nvSpPr>
          <p:spPr>
            <a:xfrm>
              <a:off x="1714500" y="927100"/>
              <a:ext cx="241300" cy="520700"/>
            </a:xfrm>
            <a:custGeom>
              <a:avLst/>
              <a:gdLst>
                <a:gd name="connsiteX0" fmla="*/ 0 w 241300"/>
                <a:gd name="connsiteY0" fmla="*/ 0 h 520700"/>
                <a:gd name="connsiteX1" fmla="*/ 241300 w 241300"/>
                <a:gd name="connsiteY1" fmla="*/ 520700 h 520700"/>
                <a:gd name="connsiteX2" fmla="*/ 0 w 241300"/>
                <a:gd name="connsiteY2" fmla="*/ 520700 h 520700"/>
                <a:gd name="connsiteX3" fmla="*/ 0 w 241300"/>
                <a:gd name="connsiteY3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00" h="520700">
                  <a:moveTo>
                    <a:pt x="0" y="0"/>
                  </a:moveTo>
                  <a:lnTo>
                    <a:pt x="241300" y="520700"/>
                  </a:lnTo>
                  <a:lnTo>
                    <a:pt x="0" y="520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1473200" y="927100"/>
              <a:ext cx="241300" cy="520700"/>
            </a:xfrm>
            <a:custGeom>
              <a:avLst/>
              <a:gdLst>
                <a:gd name="connsiteX0" fmla="*/ 241300 w 241300"/>
                <a:gd name="connsiteY0" fmla="*/ 0 h 520700"/>
                <a:gd name="connsiteX1" fmla="*/ 241300 w 241300"/>
                <a:gd name="connsiteY1" fmla="*/ 520700 h 520700"/>
                <a:gd name="connsiteX2" fmla="*/ 0 w 241300"/>
                <a:gd name="connsiteY2" fmla="*/ 520700 h 520700"/>
                <a:gd name="connsiteX3" fmla="*/ 241300 w 241300"/>
                <a:gd name="connsiteY3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00" h="520700">
                  <a:moveTo>
                    <a:pt x="241300" y="0"/>
                  </a:moveTo>
                  <a:lnTo>
                    <a:pt x="241300" y="520700"/>
                  </a:lnTo>
                  <a:lnTo>
                    <a:pt x="0" y="520700"/>
                  </a:lnTo>
                  <a:lnTo>
                    <a:pt x="241300" y="0"/>
                  </a:lnTo>
                  <a:close/>
                </a:path>
              </a:pathLst>
            </a:custGeom>
            <a:solidFill>
              <a:srgbClr val="D495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885124" y="2111276"/>
            <a:ext cx="753169" cy="518541"/>
            <a:chOff x="1473200" y="927100"/>
            <a:chExt cx="482600" cy="520700"/>
          </a:xfrm>
        </p:grpSpPr>
        <p:sp>
          <p:nvSpPr>
            <p:cNvPr id="51" name="任意多边形 50"/>
            <p:cNvSpPr/>
            <p:nvPr/>
          </p:nvSpPr>
          <p:spPr>
            <a:xfrm>
              <a:off x="1714500" y="927100"/>
              <a:ext cx="241300" cy="520700"/>
            </a:xfrm>
            <a:custGeom>
              <a:avLst/>
              <a:gdLst>
                <a:gd name="connsiteX0" fmla="*/ 0 w 241300"/>
                <a:gd name="connsiteY0" fmla="*/ 0 h 520700"/>
                <a:gd name="connsiteX1" fmla="*/ 241300 w 241300"/>
                <a:gd name="connsiteY1" fmla="*/ 520700 h 520700"/>
                <a:gd name="connsiteX2" fmla="*/ 0 w 241300"/>
                <a:gd name="connsiteY2" fmla="*/ 520700 h 520700"/>
                <a:gd name="connsiteX3" fmla="*/ 0 w 241300"/>
                <a:gd name="connsiteY3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00" h="520700">
                  <a:moveTo>
                    <a:pt x="0" y="0"/>
                  </a:moveTo>
                  <a:lnTo>
                    <a:pt x="241300" y="520700"/>
                  </a:lnTo>
                  <a:lnTo>
                    <a:pt x="0" y="520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任意多边形 53"/>
            <p:cNvSpPr/>
            <p:nvPr/>
          </p:nvSpPr>
          <p:spPr>
            <a:xfrm>
              <a:off x="1473200" y="927100"/>
              <a:ext cx="241300" cy="520700"/>
            </a:xfrm>
            <a:custGeom>
              <a:avLst/>
              <a:gdLst>
                <a:gd name="connsiteX0" fmla="*/ 241300 w 241300"/>
                <a:gd name="connsiteY0" fmla="*/ 0 h 520700"/>
                <a:gd name="connsiteX1" fmla="*/ 241300 w 241300"/>
                <a:gd name="connsiteY1" fmla="*/ 520700 h 520700"/>
                <a:gd name="connsiteX2" fmla="*/ 0 w 241300"/>
                <a:gd name="connsiteY2" fmla="*/ 520700 h 520700"/>
                <a:gd name="connsiteX3" fmla="*/ 241300 w 241300"/>
                <a:gd name="connsiteY3" fmla="*/ 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00" h="520700">
                  <a:moveTo>
                    <a:pt x="241300" y="0"/>
                  </a:moveTo>
                  <a:lnTo>
                    <a:pt x="241300" y="520700"/>
                  </a:lnTo>
                  <a:lnTo>
                    <a:pt x="0" y="520700"/>
                  </a:lnTo>
                  <a:lnTo>
                    <a:pt x="241300" y="0"/>
                  </a:lnTo>
                  <a:close/>
                </a:path>
              </a:pathLst>
            </a:custGeom>
            <a:solidFill>
              <a:srgbClr val="D495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9730704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378974" y="1897270"/>
            <a:ext cx="5601368" cy="253915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600" dirty="0" smtClean="0">
                <a:ln w="1841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/>
                <a:ea typeface="微软雅黑"/>
                <a:cs typeface="微软雅黑"/>
              </a:rPr>
              <a:t>轨道交通汉中路站是</a:t>
            </a:r>
            <a:r>
              <a:rPr lang="en-US" altLang="zh-CN" sz="3600" dirty="0" smtClean="0">
                <a:ln w="1841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/>
                <a:ea typeface="微软雅黑"/>
                <a:cs typeface="微软雅黑"/>
              </a:rPr>
              <a:t>1996</a:t>
            </a:r>
            <a:r>
              <a:rPr lang="zh-CN" altLang="zh-CN" sz="3600" dirty="0">
                <a:ln w="18415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/>
                <a:ea typeface="微软雅黑"/>
                <a:cs typeface="微软雅黑"/>
              </a:rPr>
              <a:t>年首批投入运营的地铁车站之一 </a:t>
            </a:r>
            <a:endParaRPr lang="zh-CN" altLang="en-US" sz="3600" dirty="0">
              <a:ln w="18415" cmpd="sng">
                <a:noFill/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/>
              <a:ea typeface="微软雅黑"/>
              <a:cs typeface="微软雅黑"/>
            </a:endParaRPr>
          </a:p>
        </p:txBody>
      </p:sp>
      <p:grpSp>
        <p:nvGrpSpPr>
          <p:cNvPr id="7" name="组 6"/>
          <p:cNvGrpSpPr/>
          <p:nvPr/>
        </p:nvGrpSpPr>
        <p:grpSpPr>
          <a:xfrm>
            <a:off x="269383" y="1591447"/>
            <a:ext cx="5811192" cy="4669996"/>
            <a:chOff x="481041" y="1106837"/>
            <a:chExt cx="5811192" cy="4669996"/>
          </a:xfrm>
        </p:grpSpPr>
        <p:pic>
          <p:nvPicPr>
            <p:cNvPr id="4" name="图片 3" descr="1号线站厅特色瓷砖拼图1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41" y="1106837"/>
              <a:ext cx="5811192" cy="4358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2097342" y="5407501"/>
              <a:ext cx="2723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 smtClean="0"/>
                <a:t>汉中路马赛克大理石壁画</a:t>
              </a:r>
              <a:endParaRPr kumimoji="1" lang="zh-CN" altLang="en-US" dirty="0"/>
            </a:p>
          </p:txBody>
        </p:sp>
      </p:grpSp>
      <p:grpSp>
        <p:nvGrpSpPr>
          <p:cNvPr id="15" name="组 14"/>
          <p:cNvGrpSpPr/>
          <p:nvPr/>
        </p:nvGrpSpPr>
        <p:grpSpPr>
          <a:xfrm>
            <a:off x="357183" y="409515"/>
            <a:ext cx="4241574" cy="723902"/>
            <a:chOff x="453392" y="544222"/>
            <a:chExt cx="4241574" cy="723902"/>
          </a:xfrm>
        </p:grpSpPr>
        <p:sp>
          <p:nvSpPr>
            <p:cNvPr id="8" name="矩形 7"/>
            <p:cNvSpPr/>
            <p:nvPr/>
          </p:nvSpPr>
          <p:spPr>
            <a:xfrm>
              <a:off x="1177291" y="544224"/>
              <a:ext cx="3517675" cy="7239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 smtClean="0">
                  <a:solidFill>
                    <a:srgbClr val="000000"/>
                  </a:solidFill>
                </a:rPr>
                <a:t>车站简介</a:t>
              </a:r>
              <a:endParaRPr lang="zh-CN" altLang="en-US" sz="4000" dirty="0">
                <a:solidFill>
                  <a:srgbClr val="000000"/>
                </a:solidFill>
              </a:endParaRPr>
            </a:p>
          </p:txBody>
        </p:sp>
        <p:grpSp>
          <p:nvGrpSpPr>
            <p:cNvPr id="9" name="组合 57"/>
            <p:cNvGrpSpPr/>
            <p:nvPr/>
          </p:nvGrpSpPr>
          <p:grpSpPr>
            <a:xfrm rot="16200000">
              <a:off x="453392" y="544224"/>
              <a:ext cx="723899" cy="723900"/>
              <a:chOff x="1473200" y="927100"/>
              <a:chExt cx="482600" cy="520700"/>
            </a:xfrm>
          </p:grpSpPr>
          <p:sp>
            <p:nvSpPr>
              <p:cNvPr id="10" name="任意多边形 58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59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63"/>
            <p:cNvGrpSpPr/>
            <p:nvPr/>
          </p:nvGrpSpPr>
          <p:grpSpPr>
            <a:xfrm rot="5400000">
              <a:off x="1175276" y="544222"/>
              <a:ext cx="723899" cy="723900"/>
              <a:chOff x="1473200" y="927100"/>
              <a:chExt cx="482600" cy="5207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65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Picture 21" descr="D:\工作\19 《青藤》\线标\透明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9" y="304770"/>
            <a:ext cx="1235413" cy="9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279605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28"/>
          <a:stretch/>
        </p:blipFill>
        <p:spPr>
          <a:xfrm>
            <a:off x="461800" y="1244547"/>
            <a:ext cx="3694397" cy="2855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931418" y="4722314"/>
            <a:ext cx="10637024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 dirty="0">
                <a:ln w="18415" cmpd="sng">
                  <a:noFill/>
                  <a:prstDash val="solid"/>
                </a:ln>
                <a:solidFill>
                  <a:srgbClr val="3E662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2015</a:t>
            </a:r>
            <a:r>
              <a:rPr lang="zh-CN" altLang="zh-CN" sz="3200" dirty="0">
                <a:ln w="18415" cmpd="sng">
                  <a:noFill/>
                  <a:prstDash val="solid"/>
                </a:ln>
                <a:solidFill>
                  <a:srgbClr val="3E662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年</a:t>
            </a:r>
            <a:r>
              <a:rPr lang="en-US" altLang="zh-CN" sz="3200" dirty="0">
                <a:ln w="18415" cmpd="sng">
                  <a:noFill/>
                  <a:prstDash val="solid"/>
                </a:ln>
                <a:solidFill>
                  <a:srgbClr val="3E662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12</a:t>
            </a:r>
            <a:r>
              <a:rPr lang="zh-CN" altLang="zh-CN" sz="3200" dirty="0">
                <a:ln w="18415" cmpd="sng">
                  <a:noFill/>
                  <a:prstDash val="solid"/>
                </a:ln>
                <a:solidFill>
                  <a:srgbClr val="3E662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月</a:t>
            </a:r>
            <a:r>
              <a:rPr lang="en-US" altLang="zh-CN" sz="3200" dirty="0">
                <a:ln w="18415" cmpd="sng">
                  <a:noFill/>
                  <a:prstDash val="solid"/>
                </a:ln>
                <a:solidFill>
                  <a:srgbClr val="3E662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19</a:t>
            </a:r>
            <a:r>
              <a:rPr lang="zh-CN" altLang="zh-CN" sz="3200" dirty="0">
                <a:ln w="18415" cmpd="sng">
                  <a:noFill/>
                  <a:prstDash val="solid"/>
                </a:ln>
                <a:solidFill>
                  <a:srgbClr val="3E662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日，</a:t>
            </a:r>
            <a:r>
              <a:rPr lang="en-US" altLang="zh-CN" sz="3200" dirty="0">
                <a:ln w="18415" cmpd="sng">
                  <a:noFill/>
                  <a:prstDash val="solid"/>
                </a:ln>
                <a:solidFill>
                  <a:srgbClr val="3E662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12</a:t>
            </a:r>
            <a:r>
              <a:rPr lang="zh-CN" altLang="zh-CN" sz="3200" dirty="0">
                <a:ln w="18415" cmpd="sng">
                  <a:noFill/>
                  <a:prstDash val="solid"/>
                </a:ln>
                <a:solidFill>
                  <a:srgbClr val="3E662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号线西段开通，汉中路站正式蜕变成为一个可以实现</a:t>
            </a:r>
            <a:r>
              <a:rPr lang="en-US" altLang="zh-CN" sz="3200" dirty="0">
                <a:ln w="18415" cmpd="sng">
                  <a:noFill/>
                  <a:prstDash val="solid"/>
                </a:ln>
                <a:solidFill>
                  <a:srgbClr val="3E662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1</a:t>
            </a:r>
            <a:r>
              <a:rPr lang="zh-CN" altLang="zh-CN" sz="3200" dirty="0">
                <a:ln w="18415" cmpd="sng">
                  <a:noFill/>
                  <a:prstDash val="solid"/>
                </a:ln>
                <a:solidFill>
                  <a:srgbClr val="3E662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、</a:t>
            </a:r>
            <a:r>
              <a:rPr lang="en-US" altLang="zh-CN" sz="3200" dirty="0">
                <a:ln w="18415" cmpd="sng">
                  <a:noFill/>
                  <a:prstDash val="solid"/>
                </a:ln>
                <a:solidFill>
                  <a:srgbClr val="3E662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12</a:t>
            </a:r>
            <a:r>
              <a:rPr lang="zh-CN" altLang="zh-CN" sz="3200" dirty="0">
                <a:ln w="18415" cmpd="sng">
                  <a:noFill/>
                  <a:prstDash val="solid"/>
                </a:ln>
                <a:solidFill>
                  <a:srgbClr val="3E662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、</a:t>
            </a:r>
            <a:r>
              <a:rPr lang="en-US" altLang="zh-CN" sz="3200" dirty="0">
                <a:ln w="18415" cmpd="sng">
                  <a:noFill/>
                  <a:prstDash val="solid"/>
                </a:ln>
                <a:solidFill>
                  <a:srgbClr val="3E662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13</a:t>
            </a:r>
            <a:r>
              <a:rPr lang="zh-CN" altLang="zh-CN" sz="3200" dirty="0">
                <a:ln w="18415" cmpd="sng">
                  <a:noFill/>
                  <a:prstDash val="solid"/>
                </a:ln>
                <a:solidFill>
                  <a:srgbClr val="3E6624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/>
                <a:ea typeface="黑体"/>
                <a:cs typeface="黑体"/>
              </a:rPr>
              <a:t>号线三线换乘的大型枢纽站。 </a:t>
            </a:r>
            <a:endParaRPr lang="zh-CN" altLang="en-US" sz="3200" dirty="0">
              <a:ln w="18415" cmpd="sng">
                <a:noFill/>
                <a:prstDash val="solid"/>
              </a:ln>
              <a:solidFill>
                <a:srgbClr val="3E6624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/>
              <a:ea typeface="黑体"/>
              <a:cs typeface="黑体"/>
            </a:endParaRPr>
          </a:p>
        </p:txBody>
      </p:sp>
      <p:pic>
        <p:nvPicPr>
          <p:cNvPr id="6" name="图片 5" descr="12号线水波浪型吊顶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865" t="35611" r="15808" b="14062"/>
          <a:stretch/>
        </p:blipFill>
        <p:spPr>
          <a:xfrm>
            <a:off x="4156197" y="1235275"/>
            <a:ext cx="3886816" cy="2915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 descr="13号线站台水波浪型吊顶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28" y="1198539"/>
            <a:ext cx="3948252" cy="2961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7"/>
          <p:cNvSpPr txBox="1"/>
          <p:nvPr/>
        </p:nvSpPr>
        <p:spPr>
          <a:xfrm>
            <a:off x="1827959" y="4137414"/>
            <a:ext cx="122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1</a:t>
            </a:r>
            <a:r>
              <a:rPr kumimoji="1" lang="zh-CN" altLang="en-US" dirty="0" smtClean="0"/>
              <a:t>号线站台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482342" y="4078133"/>
            <a:ext cx="134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12</a:t>
            </a:r>
            <a:r>
              <a:rPr kumimoji="1" lang="zh-CN" altLang="en-US" dirty="0" smtClean="0"/>
              <a:t>号线站台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9463833" y="4115071"/>
            <a:ext cx="134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13</a:t>
            </a:r>
            <a:r>
              <a:rPr kumimoji="1" lang="zh-CN" altLang="en-US" dirty="0" smtClean="0"/>
              <a:t>号线站台</a:t>
            </a:r>
            <a:endParaRPr kumimoji="1" lang="zh-CN" altLang="en-US" dirty="0"/>
          </a:p>
        </p:txBody>
      </p:sp>
      <p:grpSp>
        <p:nvGrpSpPr>
          <p:cNvPr id="11" name="组 10"/>
          <p:cNvGrpSpPr/>
          <p:nvPr/>
        </p:nvGrpSpPr>
        <p:grpSpPr>
          <a:xfrm>
            <a:off x="357183" y="409515"/>
            <a:ext cx="4241574" cy="723902"/>
            <a:chOff x="453392" y="544222"/>
            <a:chExt cx="4241574" cy="723902"/>
          </a:xfrm>
        </p:grpSpPr>
        <p:sp>
          <p:nvSpPr>
            <p:cNvPr id="12" name="矩形 11"/>
            <p:cNvSpPr/>
            <p:nvPr/>
          </p:nvSpPr>
          <p:spPr>
            <a:xfrm>
              <a:off x="1177291" y="544224"/>
              <a:ext cx="3517675" cy="7239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 smtClean="0">
                  <a:solidFill>
                    <a:srgbClr val="000000"/>
                  </a:solidFill>
                </a:rPr>
                <a:t>车站简介</a:t>
              </a:r>
              <a:endParaRPr lang="zh-CN" altLang="en-US" sz="4000" dirty="0">
                <a:solidFill>
                  <a:srgbClr val="000000"/>
                </a:solidFill>
              </a:endParaRPr>
            </a:p>
          </p:txBody>
        </p:sp>
        <p:grpSp>
          <p:nvGrpSpPr>
            <p:cNvPr id="13" name="组合 57"/>
            <p:cNvGrpSpPr/>
            <p:nvPr/>
          </p:nvGrpSpPr>
          <p:grpSpPr>
            <a:xfrm rot="16200000">
              <a:off x="453392" y="544224"/>
              <a:ext cx="723899" cy="723900"/>
              <a:chOff x="1473200" y="927100"/>
              <a:chExt cx="482600" cy="520700"/>
            </a:xfrm>
          </p:grpSpPr>
          <p:sp>
            <p:nvSpPr>
              <p:cNvPr id="17" name="任意多边形 58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 59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63"/>
            <p:cNvGrpSpPr/>
            <p:nvPr/>
          </p:nvGrpSpPr>
          <p:grpSpPr>
            <a:xfrm rot="5400000">
              <a:off x="1175276" y="544222"/>
              <a:ext cx="723899" cy="723900"/>
              <a:chOff x="1473200" y="927100"/>
              <a:chExt cx="482600" cy="520700"/>
            </a:xfrm>
          </p:grpSpPr>
          <p:sp>
            <p:nvSpPr>
              <p:cNvPr id="15" name="任意多边形 64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65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9" name="Picture 21" descr="D:\工作\19 《青藤》\线标\透明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9" y="304770"/>
            <a:ext cx="1235413" cy="9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141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 26"/>
          <p:cNvGrpSpPr/>
          <p:nvPr/>
        </p:nvGrpSpPr>
        <p:grpSpPr>
          <a:xfrm>
            <a:off x="0" y="1733402"/>
            <a:ext cx="5354250" cy="3789561"/>
            <a:chOff x="230900" y="1521720"/>
            <a:chExt cx="6380982" cy="4516248"/>
          </a:xfrm>
        </p:grpSpPr>
        <p:pic>
          <p:nvPicPr>
            <p:cNvPr id="4" name="图片 3" descr="QC 汉中路（底图） 拷贝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900" y="1521720"/>
              <a:ext cx="6380982" cy="4511070"/>
            </a:xfrm>
            <a:prstGeom prst="rect">
              <a:avLst/>
            </a:prstGeom>
          </p:spPr>
        </p:pic>
        <p:grpSp>
          <p:nvGrpSpPr>
            <p:cNvPr id="5" name="组合 26"/>
            <p:cNvGrpSpPr/>
            <p:nvPr/>
          </p:nvGrpSpPr>
          <p:grpSpPr>
            <a:xfrm>
              <a:off x="1666832" y="2415451"/>
              <a:ext cx="2973568" cy="703580"/>
              <a:chOff x="2489894" y="1395532"/>
              <a:chExt cx="2973568" cy="703580"/>
            </a:xfrm>
          </p:grpSpPr>
          <p:sp>
            <p:nvSpPr>
              <p:cNvPr id="6" name="矩形 5"/>
              <p:cNvSpPr/>
              <p:nvPr/>
            </p:nvSpPr>
            <p:spPr>
              <a:xfrm rot="20685921">
                <a:off x="2489894" y="1395532"/>
                <a:ext cx="2973568" cy="548342"/>
              </a:xfrm>
              <a:prstGeom prst="rect">
                <a:avLst/>
              </a:prstGeom>
              <a:solidFill>
                <a:srgbClr val="FF0000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TextBox 9"/>
              <p:cNvSpPr txBox="1"/>
              <p:nvPr/>
            </p:nvSpPr>
            <p:spPr>
              <a:xfrm rot="20666458">
                <a:off x="3429000" y="1522031"/>
                <a:ext cx="1055914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800" b="1" dirty="0">
                    <a:solidFill>
                      <a:srgbClr val="C00000"/>
                    </a:solidFill>
                    <a:latin typeface="微软雅黑" pitchFamily="34" charset="-122"/>
                    <a:ea typeface="微软雅黑" pitchFamily="34" charset="-122"/>
                  </a:rPr>
                  <a:t>1  </a:t>
                </a:r>
                <a:r>
                  <a:rPr lang="zh-CN" altLang="en-US" sz="1800" b="1" dirty="0">
                    <a:solidFill>
                      <a:srgbClr val="C00000"/>
                    </a:solidFill>
                    <a:latin typeface="微软雅黑" pitchFamily="34" charset="-122"/>
                    <a:ea typeface="微软雅黑" pitchFamily="34" charset="-122"/>
                  </a:rPr>
                  <a:t>号  线</a:t>
                </a:r>
                <a:endParaRPr lang="en-US" altLang="zh-CN" sz="18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  <a:p>
                <a:pPr algn="ctr"/>
                <a:endParaRPr lang="zh-CN" altLang="en-US" dirty="0"/>
              </a:p>
            </p:txBody>
          </p:sp>
        </p:grpSp>
        <p:grpSp>
          <p:nvGrpSpPr>
            <p:cNvPr id="8" name="组合 25"/>
            <p:cNvGrpSpPr/>
            <p:nvPr/>
          </p:nvGrpSpPr>
          <p:grpSpPr>
            <a:xfrm>
              <a:off x="3357052" y="4699289"/>
              <a:ext cx="2917373" cy="500744"/>
              <a:chOff x="4180114" y="3679370"/>
              <a:chExt cx="2917373" cy="500744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4180114" y="3679370"/>
                <a:ext cx="2612572" cy="500743"/>
              </a:xfrm>
              <a:prstGeom prst="rect">
                <a:avLst/>
              </a:prstGeom>
              <a:solidFill>
                <a:srgbClr val="E87071">
                  <a:alpha val="6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800" b="1" dirty="0">
                    <a:solidFill>
                      <a:srgbClr val="E87071"/>
                    </a:solidFill>
                    <a:latin typeface="微软雅黑" pitchFamily="34" charset="-122"/>
                    <a:ea typeface="微软雅黑" pitchFamily="34" charset="-122"/>
                  </a:rPr>
                  <a:t>13</a:t>
                </a:r>
                <a:r>
                  <a:rPr lang="zh-CN" altLang="en-US" sz="1800" b="1" dirty="0">
                    <a:solidFill>
                      <a:srgbClr val="E87071"/>
                    </a:solidFill>
                    <a:latin typeface="微软雅黑" pitchFamily="34" charset="-122"/>
                    <a:ea typeface="微软雅黑" pitchFamily="34" charset="-122"/>
                  </a:rPr>
                  <a:t>号线</a:t>
                </a:r>
                <a:endParaRPr lang="en-US" altLang="zh-CN" sz="1800" b="1" dirty="0">
                  <a:solidFill>
                    <a:srgbClr val="E8707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6792687" y="3853543"/>
                <a:ext cx="304800" cy="326571"/>
              </a:xfrm>
              <a:prstGeom prst="rect">
                <a:avLst/>
              </a:prstGeom>
              <a:solidFill>
                <a:srgbClr val="E87071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24"/>
            <p:cNvGrpSpPr/>
            <p:nvPr/>
          </p:nvGrpSpPr>
          <p:grpSpPr>
            <a:xfrm>
              <a:off x="4865049" y="3583190"/>
              <a:ext cx="671638" cy="2454778"/>
              <a:chOff x="5688111" y="2563271"/>
              <a:chExt cx="671638" cy="2454778"/>
            </a:xfrm>
          </p:grpSpPr>
          <p:sp>
            <p:nvSpPr>
              <p:cNvPr id="12" name="任意多边形 19"/>
              <p:cNvSpPr/>
              <p:nvPr/>
            </p:nvSpPr>
            <p:spPr>
              <a:xfrm rot="17901858">
                <a:off x="4796541" y="3454841"/>
                <a:ext cx="2454778" cy="671638"/>
              </a:xfrm>
              <a:custGeom>
                <a:avLst/>
                <a:gdLst>
                  <a:gd name="connsiteX0" fmla="*/ 0 w 2484308"/>
                  <a:gd name="connsiteY0" fmla="*/ 0 h 636202"/>
                  <a:gd name="connsiteX1" fmla="*/ 2484308 w 2484308"/>
                  <a:gd name="connsiteY1" fmla="*/ 0 h 636202"/>
                  <a:gd name="connsiteX2" fmla="*/ 2484308 w 2484308"/>
                  <a:gd name="connsiteY2" fmla="*/ 636202 h 636202"/>
                  <a:gd name="connsiteX3" fmla="*/ 0 w 2484308"/>
                  <a:gd name="connsiteY3" fmla="*/ 636202 h 636202"/>
                  <a:gd name="connsiteX4" fmla="*/ 0 w 2484308"/>
                  <a:gd name="connsiteY4" fmla="*/ 0 h 636202"/>
                  <a:gd name="connsiteX0" fmla="*/ 9579 w 2493887"/>
                  <a:gd name="connsiteY0" fmla="*/ 0 h 636202"/>
                  <a:gd name="connsiteX1" fmla="*/ 2493887 w 2493887"/>
                  <a:gd name="connsiteY1" fmla="*/ 0 h 636202"/>
                  <a:gd name="connsiteX2" fmla="*/ 2493887 w 2493887"/>
                  <a:gd name="connsiteY2" fmla="*/ 636202 h 636202"/>
                  <a:gd name="connsiteX3" fmla="*/ 9579 w 2493887"/>
                  <a:gd name="connsiteY3" fmla="*/ 636202 h 636202"/>
                  <a:gd name="connsiteX4" fmla="*/ 0 w 2493887"/>
                  <a:gd name="connsiteY4" fmla="*/ 338214 h 636202"/>
                  <a:gd name="connsiteX5" fmla="*/ 9579 w 2493887"/>
                  <a:gd name="connsiteY5" fmla="*/ 0 h 636202"/>
                  <a:gd name="connsiteX0" fmla="*/ 9579 w 2493887"/>
                  <a:gd name="connsiteY0" fmla="*/ 0 h 636202"/>
                  <a:gd name="connsiteX1" fmla="*/ 2493887 w 2493887"/>
                  <a:gd name="connsiteY1" fmla="*/ 0 h 636202"/>
                  <a:gd name="connsiteX2" fmla="*/ 2493887 w 2493887"/>
                  <a:gd name="connsiteY2" fmla="*/ 636202 h 636202"/>
                  <a:gd name="connsiteX3" fmla="*/ 9579 w 2493887"/>
                  <a:gd name="connsiteY3" fmla="*/ 636202 h 636202"/>
                  <a:gd name="connsiteX4" fmla="*/ 303822 w 2493887"/>
                  <a:gd name="connsiteY4" fmla="*/ 396859 h 636202"/>
                  <a:gd name="connsiteX5" fmla="*/ 0 w 2493887"/>
                  <a:gd name="connsiteY5" fmla="*/ 338214 h 636202"/>
                  <a:gd name="connsiteX6" fmla="*/ 9579 w 2493887"/>
                  <a:gd name="connsiteY6" fmla="*/ 0 h 636202"/>
                  <a:gd name="connsiteX0" fmla="*/ 9579 w 2493887"/>
                  <a:gd name="connsiteY0" fmla="*/ 0 h 646363"/>
                  <a:gd name="connsiteX1" fmla="*/ 2493887 w 2493887"/>
                  <a:gd name="connsiteY1" fmla="*/ 0 h 646363"/>
                  <a:gd name="connsiteX2" fmla="*/ 2493887 w 2493887"/>
                  <a:gd name="connsiteY2" fmla="*/ 636202 h 646363"/>
                  <a:gd name="connsiteX3" fmla="*/ 336707 w 2493887"/>
                  <a:gd name="connsiteY3" fmla="*/ 646363 h 646363"/>
                  <a:gd name="connsiteX4" fmla="*/ 303822 w 2493887"/>
                  <a:gd name="connsiteY4" fmla="*/ 396859 h 646363"/>
                  <a:gd name="connsiteX5" fmla="*/ 0 w 2493887"/>
                  <a:gd name="connsiteY5" fmla="*/ 338214 h 646363"/>
                  <a:gd name="connsiteX6" fmla="*/ 9579 w 2493887"/>
                  <a:gd name="connsiteY6" fmla="*/ 0 h 646363"/>
                  <a:gd name="connsiteX0" fmla="*/ 9579 w 2493887"/>
                  <a:gd name="connsiteY0" fmla="*/ 0 h 646363"/>
                  <a:gd name="connsiteX1" fmla="*/ 2493887 w 2493887"/>
                  <a:gd name="connsiteY1" fmla="*/ 0 h 646363"/>
                  <a:gd name="connsiteX2" fmla="*/ 2493887 w 2493887"/>
                  <a:gd name="connsiteY2" fmla="*/ 636202 h 646363"/>
                  <a:gd name="connsiteX3" fmla="*/ 336707 w 2493887"/>
                  <a:gd name="connsiteY3" fmla="*/ 646363 h 646363"/>
                  <a:gd name="connsiteX4" fmla="*/ 353059 w 2493887"/>
                  <a:gd name="connsiteY4" fmla="*/ 556798 h 646363"/>
                  <a:gd name="connsiteX5" fmla="*/ 0 w 2493887"/>
                  <a:gd name="connsiteY5" fmla="*/ 338214 h 646363"/>
                  <a:gd name="connsiteX6" fmla="*/ 9579 w 2493887"/>
                  <a:gd name="connsiteY6" fmla="*/ 0 h 646363"/>
                  <a:gd name="connsiteX0" fmla="*/ 0 w 2484308"/>
                  <a:gd name="connsiteY0" fmla="*/ 0 h 646363"/>
                  <a:gd name="connsiteX1" fmla="*/ 2484308 w 2484308"/>
                  <a:gd name="connsiteY1" fmla="*/ 0 h 646363"/>
                  <a:gd name="connsiteX2" fmla="*/ 2484308 w 2484308"/>
                  <a:gd name="connsiteY2" fmla="*/ 636202 h 646363"/>
                  <a:gd name="connsiteX3" fmla="*/ 327128 w 2484308"/>
                  <a:gd name="connsiteY3" fmla="*/ 646363 h 646363"/>
                  <a:gd name="connsiteX4" fmla="*/ 343480 w 2484308"/>
                  <a:gd name="connsiteY4" fmla="*/ 556798 h 646363"/>
                  <a:gd name="connsiteX5" fmla="*/ 39658 w 2484308"/>
                  <a:gd name="connsiteY5" fmla="*/ 498153 h 646363"/>
                  <a:gd name="connsiteX6" fmla="*/ 0 w 2484308"/>
                  <a:gd name="connsiteY6" fmla="*/ 0 h 646363"/>
                  <a:gd name="connsiteX0" fmla="*/ 0 w 2484308"/>
                  <a:gd name="connsiteY0" fmla="*/ 0 h 646363"/>
                  <a:gd name="connsiteX1" fmla="*/ 2484308 w 2484308"/>
                  <a:gd name="connsiteY1" fmla="*/ 0 h 646363"/>
                  <a:gd name="connsiteX2" fmla="*/ 2484308 w 2484308"/>
                  <a:gd name="connsiteY2" fmla="*/ 636202 h 646363"/>
                  <a:gd name="connsiteX3" fmla="*/ 327128 w 2484308"/>
                  <a:gd name="connsiteY3" fmla="*/ 646363 h 646363"/>
                  <a:gd name="connsiteX4" fmla="*/ 321265 w 2484308"/>
                  <a:gd name="connsiteY4" fmla="*/ 469825 h 646363"/>
                  <a:gd name="connsiteX5" fmla="*/ 39658 w 2484308"/>
                  <a:gd name="connsiteY5" fmla="*/ 498153 h 646363"/>
                  <a:gd name="connsiteX6" fmla="*/ 0 w 2484308"/>
                  <a:gd name="connsiteY6" fmla="*/ 0 h 646363"/>
                  <a:gd name="connsiteX0" fmla="*/ 0 w 2484308"/>
                  <a:gd name="connsiteY0" fmla="*/ 0 h 646363"/>
                  <a:gd name="connsiteX1" fmla="*/ 2484308 w 2484308"/>
                  <a:gd name="connsiteY1" fmla="*/ 0 h 646363"/>
                  <a:gd name="connsiteX2" fmla="*/ 2484308 w 2484308"/>
                  <a:gd name="connsiteY2" fmla="*/ 636202 h 646363"/>
                  <a:gd name="connsiteX3" fmla="*/ 327128 w 2484308"/>
                  <a:gd name="connsiteY3" fmla="*/ 646363 h 646363"/>
                  <a:gd name="connsiteX4" fmla="*/ 321265 w 2484308"/>
                  <a:gd name="connsiteY4" fmla="*/ 469825 h 646363"/>
                  <a:gd name="connsiteX5" fmla="*/ 39658 w 2484308"/>
                  <a:gd name="connsiteY5" fmla="*/ 498153 h 646363"/>
                  <a:gd name="connsiteX6" fmla="*/ 3821 w 2484308"/>
                  <a:gd name="connsiteY6" fmla="*/ 454689 h 646363"/>
                  <a:gd name="connsiteX7" fmla="*/ 0 w 2484308"/>
                  <a:gd name="connsiteY7" fmla="*/ 0 h 646363"/>
                  <a:gd name="connsiteX0" fmla="*/ 0 w 2484308"/>
                  <a:gd name="connsiteY0" fmla="*/ 0 h 676830"/>
                  <a:gd name="connsiteX1" fmla="*/ 2484308 w 2484308"/>
                  <a:gd name="connsiteY1" fmla="*/ 0 h 676830"/>
                  <a:gd name="connsiteX2" fmla="*/ 2484308 w 2484308"/>
                  <a:gd name="connsiteY2" fmla="*/ 636202 h 676830"/>
                  <a:gd name="connsiteX3" fmla="*/ 327128 w 2484308"/>
                  <a:gd name="connsiteY3" fmla="*/ 646363 h 676830"/>
                  <a:gd name="connsiteX4" fmla="*/ 569107 w 2484308"/>
                  <a:gd name="connsiteY4" fmla="*/ 676830 h 676830"/>
                  <a:gd name="connsiteX5" fmla="*/ 321265 w 2484308"/>
                  <a:gd name="connsiteY5" fmla="*/ 469825 h 676830"/>
                  <a:gd name="connsiteX6" fmla="*/ 39658 w 2484308"/>
                  <a:gd name="connsiteY6" fmla="*/ 498153 h 676830"/>
                  <a:gd name="connsiteX7" fmla="*/ 3821 w 2484308"/>
                  <a:gd name="connsiteY7" fmla="*/ 454689 h 676830"/>
                  <a:gd name="connsiteX8" fmla="*/ 0 w 2484308"/>
                  <a:gd name="connsiteY8" fmla="*/ 0 h 676830"/>
                  <a:gd name="connsiteX0" fmla="*/ 0 w 2484308"/>
                  <a:gd name="connsiteY0" fmla="*/ 0 h 676830"/>
                  <a:gd name="connsiteX1" fmla="*/ 2484308 w 2484308"/>
                  <a:gd name="connsiteY1" fmla="*/ 0 h 676830"/>
                  <a:gd name="connsiteX2" fmla="*/ 2484308 w 2484308"/>
                  <a:gd name="connsiteY2" fmla="*/ 636202 h 676830"/>
                  <a:gd name="connsiteX3" fmla="*/ 327128 w 2484308"/>
                  <a:gd name="connsiteY3" fmla="*/ 646363 h 676830"/>
                  <a:gd name="connsiteX4" fmla="*/ 569107 w 2484308"/>
                  <a:gd name="connsiteY4" fmla="*/ 676830 h 676830"/>
                  <a:gd name="connsiteX5" fmla="*/ 511537 w 2484308"/>
                  <a:gd name="connsiteY5" fmla="*/ 547289 h 676830"/>
                  <a:gd name="connsiteX6" fmla="*/ 39658 w 2484308"/>
                  <a:gd name="connsiteY6" fmla="*/ 498153 h 676830"/>
                  <a:gd name="connsiteX7" fmla="*/ 3821 w 2484308"/>
                  <a:gd name="connsiteY7" fmla="*/ 454689 h 676830"/>
                  <a:gd name="connsiteX8" fmla="*/ 0 w 2484308"/>
                  <a:gd name="connsiteY8" fmla="*/ 0 h 676830"/>
                  <a:gd name="connsiteX0" fmla="*/ 0 w 2484308"/>
                  <a:gd name="connsiteY0" fmla="*/ 0 h 676830"/>
                  <a:gd name="connsiteX1" fmla="*/ 2484308 w 2484308"/>
                  <a:gd name="connsiteY1" fmla="*/ 0 h 676830"/>
                  <a:gd name="connsiteX2" fmla="*/ 2484308 w 2484308"/>
                  <a:gd name="connsiteY2" fmla="*/ 636202 h 676830"/>
                  <a:gd name="connsiteX3" fmla="*/ 327128 w 2484308"/>
                  <a:gd name="connsiteY3" fmla="*/ 646363 h 676830"/>
                  <a:gd name="connsiteX4" fmla="*/ 569107 w 2484308"/>
                  <a:gd name="connsiteY4" fmla="*/ 676830 h 676830"/>
                  <a:gd name="connsiteX5" fmla="*/ 511537 w 2484308"/>
                  <a:gd name="connsiteY5" fmla="*/ 547289 h 676830"/>
                  <a:gd name="connsiteX6" fmla="*/ 495577 w 2484308"/>
                  <a:gd name="connsiteY6" fmla="*/ 448982 h 676830"/>
                  <a:gd name="connsiteX7" fmla="*/ 39658 w 2484308"/>
                  <a:gd name="connsiteY7" fmla="*/ 498153 h 676830"/>
                  <a:gd name="connsiteX8" fmla="*/ 3821 w 2484308"/>
                  <a:gd name="connsiteY8" fmla="*/ 454689 h 676830"/>
                  <a:gd name="connsiteX9" fmla="*/ 0 w 2484308"/>
                  <a:gd name="connsiteY9" fmla="*/ 0 h 676830"/>
                  <a:gd name="connsiteX0" fmla="*/ 0 w 2484308"/>
                  <a:gd name="connsiteY0" fmla="*/ 0 h 676830"/>
                  <a:gd name="connsiteX1" fmla="*/ 2484308 w 2484308"/>
                  <a:gd name="connsiteY1" fmla="*/ 0 h 676830"/>
                  <a:gd name="connsiteX2" fmla="*/ 2484308 w 2484308"/>
                  <a:gd name="connsiteY2" fmla="*/ 636202 h 676830"/>
                  <a:gd name="connsiteX3" fmla="*/ 327128 w 2484308"/>
                  <a:gd name="connsiteY3" fmla="*/ 646363 h 676830"/>
                  <a:gd name="connsiteX4" fmla="*/ 569107 w 2484308"/>
                  <a:gd name="connsiteY4" fmla="*/ 676830 h 676830"/>
                  <a:gd name="connsiteX5" fmla="*/ 511270 w 2484308"/>
                  <a:gd name="connsiteY5" fmla="*/ 638444 h 676830"/>
                  <a:gd name="connsiteX6" fmla="*/ 511537 w 2484308"/>
                  <a:gd name="connsiteY6" fmla="*/ 547289 h 676830"/>
                  <a:gd name="connsiteX7" fmla="*/ 495577 w 2484308"/>
                  <a:gd name="connsiteY7" fmla="*/ 448982 h 676830"/>
                  <a:gd name="connsiteX8" fmla="*/ 39658 w 2484308"/>
                  <a:gd name="connsiteY8" fmla="*/ 498153 h 676830"/>
                  <a:gd name="connsiteX9" fmla="*/ 3821 w 2484308"/>
                  <a:gd name="connsiteY9" fmla="*/ 454689 h 676830"/>
                  <a:gd name="connsiteX10" fmla="*/ 0 w 2484308"/>
                  <a:gd name="connsiteY10" fmla="*/ 0 h 676830"/>
                  <a:gd name="connsiteX0" fmla="*/ 0 w 2484308"/>
                  <a:gd name="connsiteY0" fmla="*/ 0 h 676830"/>
                  <a:gd name="connsiteX1" fmla="*/ 2484308 w 2484308"/>
                  <a:gd name="connsiteY1" fmla="*/ 0 h 676830"/>
                  <a:gd name="connsiteX2" fmla="*/ 2484308 w 2484308"/>
                  <a:gd name="connsiteY2" fmla="*/ 636202 h 676830"/>
                  <a:gd name="connsiteX3" fmla="*/ 641925 w 2484308"/>
                  <a:gd name="connsiteY3" fmla="*/ 656597 h 676830"/>
                  <a:gd name="connsiteX4" fmla="*/ 569107 w 2484308"/>
                  <a:gd name="connsiteY4" fmla="*/ 676830 h 676830"/>
                  <a:gd name="connsiteX5" fmla="*/ 511270 w 2484308"/>
                  <a:gd name="connsiteY5" fmla="*/ 638444 h 676830"/>
                  <a:gd name="connsiteX6" fmla="*/ 511537 w 2484308"/>
                  <a:gd name="connsiteY6" fmla="*/ 547289 h 676830"/>
                  <a:gd name="connsiteX7" fmla="*/ 495577 w 2484308"/>
                  <a:gd name="connsiteY7" fmla="*/ 448982 h 676830"/>
                  <a:gd name="connsiteX8" fmla="*/ 39658 w 2484308"/>
                  <a:gd name="connsiteY8" fmla="*/ 498153 h 676830"/>
                  <a:gd name="connsiteX9" fmla="*/ 3821 w 2484308"/>
                  <a:gd name="connsiteY9" fmla="*/ 454689 h 676830"/>
                  <a:gd name="connsiteX10" fmla="*/ 0 w 2484308"/>
                  <a:gd name="connsiteY10" fmla="*/ 0 h 676830"/>
                  <a:gd name="connsiteX0" fmla="*/ 0 w 2484308"/>
                  <a:gd name="connsiteY0" fmla="*/ 0 h 676830"/>
                  <a:gd name="connsiteX1" fmla="*/ 2484308 w 2484308"/>
                  <a:gd name="connsiteY1" fmla="*/ 0 h 676830"/>
                  <a:gd name="connsiteX2" fmla="*/ 2484308 w 2484308"/>
                  <a:gd name="connsiteY2" fmla="*/ 636202 h 676830"/>
                  <a:gd name="connsiteX3" fmla="*/ 641925 w 2484308"/>
                  <a:gd name="connsiteY3" fmla="*/ 656597 h 676830"/>
                  <a:gd name="connsiteX4" fmla="*/ 569107 w 2484308"/>
                  <a:gd name="connsiteY4" fmla="*/ 676830 h 676830"/>
                  <a:gd name="connsiteX5" fmla="*/ 511270 w 2484308"/>
                  <a:gd name="connsiteY5" fmla="*/ 638444 h 676830"/>
                  <a:gd name="connsiteX6" fmla="*/ 511537 w 2484308"/>
                  <a:gd name="connsiteY6" fmla="*/ 547289 h 676830"/>
                  <a:gd name="connsiteX7" fmla="*/ 495577 w 2484308"/>
                  <a:gd name="connsiteY7" fmla="*/ 448982 h 676830"/>
                  <a:gd name="connsiteX8" fmla="*/ 472012 w 2484308"/>
                  <a:gd name="connsiteY8" fmla="*/ 474075 h 676830"/>
                  <a:gd name="connsiteX9" fmla="*/ 39658 w 2484308"/>
                  <a:gd name="connsiteY9" fmla="*/ 498153 h 676830"/>
                  <a:gd name="connsiteX10" fmla="*/ 3821 w 2484308"/>
                  <a:gd name="connsiteY10" fmla="*/ 454689 h 676830"/>
                  <a:gd name="connsiteX11" fmla="*/ 0 w 2484308"/>
                  <a:gd name="connsiteY11" fmla="*/ 0 h 676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84308" h="676830">
                    <a:moveTo>
                      <a:pt x="0" y="0"/>
                    </a:moveTo>
                    <a:lnTo>
                      <a:pt x="2484308" y="0"/>
                    </a:lnTo>
                    <a:lnTo>
                      <a:pt x="2484308" y="636202"/>
                    </a:lnTo>
                    <a:lnTo>
                      <a:pt x="641925" y="656597"/>
                    </a:lnTo>
                    <a:lnTo>
                      <a:pt x="569107" y="676830"/>
                    </a:lnTo>
                    <a:lnTo>
                      <a:pt x="511270" y="638444"/>
                    </a:lnTo>
                    <a:lnTo>
                      <a:pt x="511537" y="547289"/>
                    </a:lnTo>
                    <a:lnTo>
                      <a:pt x="495577" y="448982"/>
                    </a:lnTo>
                    <a:lnTo>
                      <a:pt x="472012" y="474075"/>
                    </a:lnTo>
                    <a:lnTo>
                      <a:pt x="39658" y="498153"/>
                    </a:lnTo>
                    <a:lnTo>
                      <a:pt x="3821" y="454689"/>
                    </a:lnTo>
                    <a:cubicBezTo>
                      <a:pt x="2547" y="303126"/>
                      <a:pt x="1274" y="151563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alpha val="26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 rot="17889456">
                <a:off x="5600863" y="3488509"/>
                <a:ext cx="9316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800" b="1" dirty="0">
                    <a:solidFill>
                      <a:schemeClr val="accent6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12</a:t>
                </a:r>
                <a:r>
                  <a:rPr lang="zh-CN" altLang="en-US" sz="1800" b="1" dirty="0">
                    <a:solidFill>
                      <a:schemeClr val="accent6">
                        <a:lumMod val="75000"/>
                      </a:schemeClr>
                    </a:solidFill>
                    <a:latin typeface="微软雅黑" pitchFamily="34" charset="-122"/>
                    <a:ea typeface="微软雅黑" pitchFamily="34" charset="-122"/>
                  </a:rPr>
                  <a:t>号线</a:t>
                </a:r>
                <a:endParaRPr lang="en-US" altLang="zh-CN" sz="1800" b="1" dirty="0">
                  <a:solidFill>
                    <a:schemeClr val="accent6">
                      <a:lumMod val="75000"/>
                    </a:schemeClr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14" name="组 13"/>
          <p:cNvGrpSpPr/>
          <p:nvPr/>
        </p:nvGrpSpPr>
        <p:grpSpPr>
          <a:xfrm>
            <a:off x="357183" y="409515"/>
            <a:ext cx="4241574" cy="723902"/>
            <a:chOff x="453392" y="544222"/>
            <a:chExt cx="4241574" cy="723902"/>
          </a:xfrm>
        </p:grpSpPr>
        <p:sp>
          <p:nvSpPr>
            <p:cNvPr id="15" name="矩形 14"/>
            <p:cNvSpPr/>
            <p:nvPr/>
          </p:nvSpPr>
          <p:spPr>
            <a:xfrm>
              <a:off x="1177291" y="544224"/>
              <a:ext cx="3517675" cy="7239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 smtClean="0">
                  <a:solidFill>
                    <a:srgbClr val="000000"/>
                  </a:solidFill>
                </a:rPr>
                <a:t>车站简介</a:t>
              </a:r>
              <a:endParaRPr lang="zh-CN" altLang="en-US" sz="4000" dirty="0">
                <a:solidFill>
                  <a:srgbClr val="000000"/>
                </a:solidFill>
              </a:endParaRPr>
            </a:p>
          </p:txBody>
        </p:sp>
        <p:grpSp>
          <p:nvGrpSpPr>
            <p:cNvPr id="16" name="组合 57"/>
            <p:cNvGrpSpPr/>
            <p:nvPr/>
          </p:nvGrpSpPr>
          <p:grpSpPr>
            <a:xfrm rot="16200000">
              <a:off x="453392" y="544224"/>
              <a:ext cx="723899" cy="723900"/>
              <a:chOff x="1473200" y="927100"/>
              <a:chExt cx="482600" cy="520700"/>
            </a:xfrm>
          </p:grpSpPr>
          <p:sp>
            <p:nvSpPr>
              <p:cNvPr id="20" name="任意多边形 58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任意多边形 59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63"/>
            <p:cNvGrpSpPr/>
            <p:nvPr/>
          </p:nvGrpSpPr>
          <p:grpSpPr>
            <a:xfrm rot="5400000">
              <a:off x="1175276" y="544222"/>
              <a:ext cx="723899" cy="723900"/>
              <a:chOff x="1473200" y="927100"/>
              <a:chExt cx="482600" cy="520700"/>
            </a:xfrm>
          </p:grpSpPr>
          <p:sp>
            <p:nvSpPr>
              <p:cNvPr id="18" name="任意多边形 64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任意多边形 65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6" name="Picture 21" descr="D:\工作\19 《青藤》\线标\透明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9" y="304770"/>
            <a:ext cx="1235413" cy="9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组 36"/>
          <p:cNvGrpSpPr/>
          <p:nvPr/>
        </p:nvGrpSpPr>
        <p:grpSpPr>
          <a:xfrm>
            <a:off x="6330507" y="473546"/>
            <a:ext cx="5118285" cy="6165017"/>
            <a:chOff x="5349181" y="723715"/>
            <a:chExt cx="6457298" cy="7777869"/>
          </a:xfrm>
        </p:grpSpPr>
        <p:grpSp>
          <p:nvGrpSpPr>
            <p:cNvPr id="28" name="组 27"/>
            <p:cNvGrpSpPr/>
            <p:nvPr/>
          </p:nvGrpSpPr>
          <p:grpSpPr>
            <a:xfrm>
              <a:off x="5483874" y="723715"/>
              <a:ext cx="3009211" cy="2489994"/>
              <a:chOff x="8085438" y="445786"/>
              <a:chExt cx="3675158" cy="3041037"/>
            </a:xfrm>
          </p:grpSpPr>
          <p:pic>
            <p:nvPicPr>
              <p:cNvPr id="23" name="图片 22" descr="IMG_9438.JPG"/>
              <p:cNvPicPr>
                <a:picLocks noChangeAspect="1"/>
              </p:cNvPicPr>
              <p:nvPr/>
            </p:nvPicPr>
            <p:blipFill rotWithShape="1">
              <a:blip r:embed="rId4"/>
              <a:srcRect t="33407" r="10043"/>
              <a:stretch/>
            </p:blipFill>
            <p:spPr>
              <a:xfrm>
                <a:off x="8085438" y="445786"/>
                <a:ext cx="3675158" cy="25862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文本框 23"/>
              <p:cNvSpPr txBox="1"/>
              <p:nvPr/>
            </p:nvSpPr>
            <p:spPr>
              <a:xfrm>
                <a:off x="8466332" y="3117491"/>
                <a:ext cx="22684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 smtClean="0"/>
                  <a:t>12</a:t>
                </a:r>
                <a:r>
                  <a:rPr kumimoji="1" lang="zh-CN" altLang="en-US" dirty="0" smtClean="0"/>
                  <a:t>、</a:t>
                </a:r>
                <a:r>
                  <a:rPr kumimoji="1" lang="en-US" altLang="zh-CN" dirty="0" smtClean="0"/>
                  <a:t>13</a:t>
                </a:r>
                <a:r>
                  <a:rPr kumimoji="1" lang="zh-CN" altLang="en-US" dirty="0" smtClean="0"/>
                  <a:t>号线换乘大厅</a:t>
                </a:r>
                <a:endParaRPr kumimoji="1" lang="zh-CN" altLang="en-US" dirty="0"/>
              </a:p>
            </p:txBody>
          </p:sp>
        </p:grpSp>
        <p:grpSp>
          <p:nvGrpSpPr>
            <p:cNvPr id="29" name="组 28"/>
            <p:cNvGrpSpPr/>
            <p:nvPr/>
          </p:nvGrpSpPr>
          <p:grpSpPr>
            <a:xfrm>
              <a:off x="8805043" y="731263"/>
              <a:ext cx="2932374" cy="2417096"/>
              <a:chOff x="7650541" y="3540854"/>
              <a:chExt cx="3714650" cy="3061910"/>
            </a:xfrm>
          </p:grpSpPr>
          <p:pic>
            <p:nvPicPr>
              <p:cNvPr id="22" name="图片 21" descr="1号线蓝光带.jp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35114"/>
              <a:stretch/>
            </p:blipFill>
            <p:spPr>
              <a:xfrm>
                <a:off x="7650541" y="3540854"/>
                <a:ext cx="3714650" cy="2713374"/>
              </a:xfrm>
              <a:prstGeom prst="rect">
                <a:avLst/>
              </a:prstGeom>
            </p:spPr>
          </p:pic>
          <p:sp>
            <p:nvSpPr>
              <p:cNvPr id="25" name="文本框 24"/>
              <p:cNvSpPr txBox="1"/>
              <p:nvPr/>
            </p:nvSpPr>
            <p:spPr>
              <a:xfrm>
                <a:off x="8734182" y="6233432"/>
                <a:ext cx="1509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 smtClean="0"/>
                  <a:t>1</a:t>
                </a:r>
                <a:r>
                  <a:rPr kumimoji="1" lang="zh-CN" altLang="en-US" dirty="0" smtClean="0"/>
                  <a:t>号线蓝光带</a:t>
                </a:r>
                <a:endParaRPr kumimoji="1" lang="zh-CN" altLang="en-US" dirty="0"/>
              </a:p>
            </p:txBody>
          </p:sp>
        </p:grpSp>
        <p:pic>
          <p:nvPicPr>
            <p:cNvPr id="31" name="图片 30" descr="蝴蝶墙2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29339"/>
            <a:stretch/>
          </p:blipFill>
          <p:spPr>
            <a:xfrm>
              <a:off x="5445390" y="3394465"/>
              <a:ext cx="6361089" cy="2224717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7597877" y="5630562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CN" altLang="en-US" dirty="0"/>
                <a:t>换乘通道蝴蝶墙</a:t>
              </a:r>
            </a:p>
          </p:txBody>
        </p:sp>
        <p:pic>
          <p:nvPicPr>
            <p:cNvPr id="33" name="图片 32" descr="魔法门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2024" b="38499"/>
            <a:stretch/>
          </p:blipFill>
          <p:spPr>
            <a:xfrm>
              <a:off x="5349181" y="6081033"/>
              <a:ext cx="3121343" cy="2059083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6003901" y="8113009"/>
              <a:ext cx="18004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CN" altLang="en-US" dirty="0" smtClean="0"/>
                <a:t>换乘通道魔法门</a:t>
              </a:r>
              <a:endParaRPr kumimoji="1" lang="zh-CN" altLang="en-US" dirty="0"/>
            </a:p>
          </p:txBody>
        </p:sp>
        <p:pic>
          <p:nvPicPr>
            <p:cNvPr id="35" name="图片 34" descr="森林光柱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9355"/>
            <a:stretch/>
          </p:blipFill>
          <p:spPr>
            <a:xfrm>
              <a:off x="8735715" y="6117938"/>
              <a:ext cx="3059425" cy="2041422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8975389" y="8132252"/>
              <a:ext cx="22621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CN" altLang="en-US" dirty="0" smtClean="0"/>
                <a:t>换乘通道森林阳光柱</a:t>
              </a:r>
              <a:endParaRPr kumimoji="1" lang="zh-CN" alt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2276602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4"/>
          <p:cNvGrpSpPr/>
          <p:nvPr/>
        </p:nvGrpSpPr>
        <p:grpSpPr>
          <a:xfrm>
            <a:off x="357183" y="409515"/>
            <a:ext cx="4241574" cy="723902"/>
            <a:chOff x="453392" y="544222"/>
            <a:chExt cx="4241574" cy="723902"/>
          </a:xfrm>
        </p:grpSpPr>
        <p:sp>
          <p:nvSpPr>
            <p:cNvPr id="8" name="矩形 7"/>
            <p:cNvSpPr/>
            <p:nvPr/>
          </p:nvSpPr>
          <p:spPr>
            <a:xfrm>
              <a:off x="1177291" y="544224"/>
              <a:ext cx="3517675" cy="7239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 smtClean="0">
                  <a:solidFill>
                    <a:srgbClr val="000000"/>
                  </a:solidFill>
                </a:rPr>
                <a:t>车站简介</a:t>
              </a:r>
              <a:endParaRPr lang="zh-CN" altLang="en-US" sz="4000" dirty="0">
                <a:solidFill>
                  <a:srgbClr val="000000"/>
                </a:solidFill>
              </a:endParaRPr>
            </a:p>
          </p:txBody>
        </p:sp>
        <p:grpSp>
          <p:nvGrpSpPr>
            <p:cNvPr id="9" name="组合 57"/>
            <p:cNvGrpSpPr/>
            <p:nvPr/>
          </p:nvGrpSpPr>
          <p:grpSpPr>
            <a:xfrm rot="16200000">
              <a:off x="453392" y="544224"/>
              <a:ext cx="723899" cy="723900"/>
              <a:chOff x="1473200" y="927100"/>
              <a:chExt cx="482600" cy="520700"/>
            </a:xfrm>
          </p:grpSpPr>
          <p:sp>
            <p:nvSpPr>
              <p:cNvPr id="10" name="任意多边形 58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59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63"/>
            <p:cNvGrpSpPr/>
            <p:nvPr/>
          </p:nvGrpSpPr>
          <p:grpSpPr>
            <a:xfrm rot="5400000">
              <a:off x="1175276" y="544222"/>
              <a:ext cx="723899" cy="723900"/>
              <a:chOff x="1473200" y="927100"/>
              <a:chExt cx="482600" cy="5207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65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Picture 21" descr="D:\工作\19 《青藤》\线标\透明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9" y="304770"/>
            <a:ext cx="1235413" cy="9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组 18"/>
          <p:cNvGrpSpPr/>
          <p:nvPr/>
        </p:nvGrpSpPr>
        <p:grpSpPr>
          <a:xfrm>
            <a:off x="1019808" y="1308577"/>
            <a:ext cx="10390500" cy="1116140"/>
            <a:chOff x="904358" y="1373075"/>
            <a:chExt cx="10390500" cy="1072541"/>
          </a:xfrm>
        </p:grpSpPr>
        <p:sp>
          <p:nvSpPr>
            <p:cNvPr id="3" name="圆角矩形 2"/>
            <p:cNvSpPr/>
            <p:nvPr/>
          </p:nvSpPr>
          <p:spPr>
            <a:xfrm>
              <a:off x="904358" y="1373075"/>
              <a:ext cx="10390500" cy="1072541"/>
            </a:xfrm>
            <a:prstGeom prst="roundRect">
              <a:avLst/>
            </a:prstGeom>
            <a:solidFill>
              <a:schemeClr val="lt1">
                <a:alpha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1058290" y="1466657"/>
              <a:ext cx="10159600" cy="954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CN" altLang="zh-CN" sz="2800" dirty="0">
                  <a:solidFill>
                    <a:schemeClr val="accent1">
                      <a:lumMod val="50000"/>
                    </a:schemeClr>
                  </a:solidFill>
                </a:rPr>
                <a:t>车站设施设备完善，设有服务中心</a:t>
              </a:r>
              <a:r>
                <a:rPr lang="en-US" altLang="zh-CN" sz="2800" dirty="0">
                  <a:solidFill>
                    <a:schemeClr val="accent1">
                      <a:lumMod val="50000"/>
                    </a:schemeClr>
                  </a:solidFill>
                </a:rPr>
                <a:t>4</a:t>
              </a:r>
              <a:r>
                <a:rPr lang="zh-CN" altLang="zh-CN" sz="2800" dirty="0">
                  <a:solidFill>
                    <a:schemeClr val="accent1">
                      <a:lumMod val="50000"/>
                    </a:schemeClr>
                  </a:solidFill>
                </a:rPr>
                <a:t>个、</a:t>
              </a:r>
              <a:r>
                <a:rPr lang="en-US" altLang="zh-CN" sz="2800" dirty="0">
                  <a:solidFill>
                    <a:schemeClr val="accent1">
                      <a:lumMod val="50000"/>
                    </a:schemeClr>
                  </a:solidFill>
                </a:rPr>
                <a:t>TVM17</a:t>
              </a:r>
              <a:r>
                <a:rPr lang="zh-CN" altLang="zh-CN" sz="2800" dirty="0">
                  <a:solidFill>
                    <a:schemeClr val="accent1">
                      <a:lumMod val="50000"/>
                    </a:schemeClr>
                  </a:solidFill>
                </a:rPr>
                <a:t>台、进出站闸机</a:t>
              </a:r>
              <a:r>
                <a:rPr lang="en-US" altLang="zh-CN" sz="2800" dirty="0">
                  <a:solidFill>
                    <a:schemeClr val="accent1">
                      <a:lumMod val="50000"/>
                    </a:schemeClr>
                  </a:solidFill>
                </a:rPr>
                <a:t>53</a:t>
              </a:r>
              <a:r>
                <a:rPr lang="zh-CN" altLang="zh-CN" sz="2800" dirty="0">
                  <a:solidFill>
                    <a:schemeClr val="accent1">
                      <a:lumMod val="50000"/>
                    </a:schemeClr>
                  </a:solidFill>
                </a:rPr>
                <a:t>组，自动扶梯</a:t>
              </a:r>
              <a:r>
                <a:rPr lang="en-US" altLang="zh-CN" sz="2800" dirty="0">
                  <a:solidFill>
                    <a:schemeClr val="accent1">
                      <a:lumMod val="50000"/>
                    </a:schemeClr>
                  </a:solidFill>
                </a:rPr>
                <a:t>56</a:t>
              </a:r>
              <a:r>
                <a:rPr lang="zh-CN" altLang="zh-CN" sz="2800" dirty="0">
                  <a:solidFill>
                    <a:schemeClr val="accent1">
                      <a:lumMod val="50000"/>
                    </a:schemeClr>
                  </a:solidFill>
                </a:rPr>
                <a:t>部 </a:t>
              </a:r>
              <a:endParaRPr lang="zh-CN" altLang="en-US" sz="28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23" name="图片 22" descr="汉中路站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026" t="3171" r="2026" b="52082"/>
          <a:stretch/>
        </p:blipFill>
        <p:spPr>
          <a:xfrm>
            <a:off x="2782700" y="2559423"/>
            <a:ext cx="7146000" cy="46185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14633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4"/>
          <p:cNvGrpSpPr/>
          <p:nvPr/>
        </p:nvGrpSpPr>
        <p:grpSpPr>
          <a:xfrm>
            <a:off x="357183" y="409515"/>
            <a:ext cx="4241574" cy="723902"/>
            <a:chOff x="453392" y="544222"/>
            <a:chExt cx="4241574" cy="723902"/>
          </a:xfrm>
        </p:grpSpPr>
        <p:sp>
          <p:nvSpPr>
            <p:cNvPr id="8" name="矩形 7"/>
            <p:cNvSpPr/>
            <p:nvPr/>
          </p:nvSpPr>
          <p:spPr>
            <a:xfrm>
              <a:off x="1177291" y="544224"/>
              <a:ext cx="3517675" cy="7239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 smtClean="0">
                  <a:solidFill>
                    <a:srgbClr val="000000"/>
                  </a:solidFill>
                </a:rPr>
                <a:t>车站简介</a:t>
              </a:r>
              <a:endParaRPr lang="zh-CN" altLang="en-US" sz="4000" dirty="0">
                <a:solidFill>
                  <a:srgbClr val="000000"/>
                </a:solidFill>
              </a:endParaRPr>
            </a:p>
          </p:txBody>
        </p:sp>
        <p:grpSp>
          <p:nvGrpSpPr>
            <p:cNvPr id="9" name="组合 57"/>
            <p:cNvGrpSpPr/>
            <p:nvPr/>
          </p:nvGrpSpPr>
          <p:grpSpPr>
            <a:xfrm rot="16200000">
              <a:off x="453392" y="544224"/>
              <a:ext cx="723899" cy="723900"/>
              <a:chOff x="1473200" y="927100"/>
              <a:chExt cx="482600" cy="520700"/>
            </a:xfrm>
          </p:grpSpPr>
          <p:sp>
            <p:nvSpPr>
              <p:cNvPr id="10" name="任意多边形 58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59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63"/>
            <p:cNvGrpSpPr/>
            <p:nvPr/>
          </p:nvGrpSpPr>
          <p:grpSpPr>
            <a:xfrm rot="5400000">
              <a:off x="1175276" y="544222"/>
              <a:ext cx="723899" cy="723900"/>
              <a:chOff x="1473200" y="927100"/>
              <a:chExt cx="482600" cy="5207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65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Picture 21" descr="D:\工作\19 《青藤》\线标\透明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9" y="304770"/>
            <a:ext cx="1235413" cy="9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组 19"/>
          <p:cNvGrpSpPr/>
          <p:nvPr/>
        </p:nvGrpSpPr>
        <p:grpSpPr>
          <a:xfrm>
            <a:off x="710407" y="1441736"/>
            <a:ext cx="11084734" cy="906004"/>
            <a:chOff x="7060157" y="4078131"/>
            <a:chExt cx="4579517" cy="2366984"/>
          </a:xfrm>
        </p:grpSpPr>
        <p:sp>
          <p:nvSpPr>
            <p:cNvPr id="17" name="圆角矩形 16"/>
            <p:cNvSpPr/>
            <p:nvPr/>
          </p:nvSpPr>
          <p:spPr>
            <a:xfrm>
              <a:off x="7060157" y="4078131"/>
              <a:ext cx="4579517" cy="2366984"/>
            </a:xfrm>
            <a:prstGeom prst="roundRect">
              <a:avLst/>
            </a:prstGeom>
            <a:solidFill>
              <a:schemeClr val="lt1">
                <a:alpha val="5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7148416" y="4587265"/>
              <a:ext cx="4329375" cy="954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zh-CN" altLang="zh-CN" sz="2800" dirty="0" smtClean="0">
                  <a:solidFill>
                    <a:schemeClr val="accent1">
                      <a:lumMod val="50000"/>
                    </a:schemeClr>
                  </a:solidFill>
                </a:rPr>
                <a:t>车站</a:t>
              </a:r>
              <a:r>
                <a:rPr lang="zh-CN" altLang="zh-CN" sz="2800" dirty="0">
                  <a:solidFill>
                    <a:schemeClr val="accent1">
                      <a:lumMod val="50000"/>
                    </a:schemeClr>
                  </a:solidFill>
                </a:rPr>
                <a:t>日均客流达</a:t>
              </a:r>
              <a:r>
                <a:rPr lang="en-US" altLang="zh-CN" sz="2800" dirty="0">
                  <a:solidFill>
                    <a:schemeClr val="accent1">
                      <a:lumMod val="50000"/>
                    </a:schemeClr>
                  </a:solidFill>
                </a:rPr>
                <a:t>23</a:t>
              </a:r>
              <a:r>
                <a:rPr lang="zh-CN" altLang="zh-CN" sz="2800" dirty="0">
                  <a:solidFill>
                    <a:schemeClr val="accent1">
                      <a:lumMod val="50000"/>
                    </a:schemeClr>
                  </a:solidFill>
                </a:rPr>
                <a:t>万人次，其中换乘客流</a:t>
              </a:r>
              <a:r>
                <a:rPr lang="en-US" altLang="zh-CN" sz="2800" dirty="0">
                  <a:solidFill>
                    <a:schemeClr val="accent1">
                      <a:lumMod val="50000"/>
                    </a:schemeClr>
                  </a:solidFill>
                </a:rPr>
                <a:t>20</a:t>
              </a:r>
              <a:r>
                <a:rPr lang="zh-CN" altLang="zh-CN" sz="2800" dirty="0">
                  <a:solidFill>
                    <a:schemeClr val="accent1">
                      <a:lumMod val="50000"/>
                    </a:schemeClr>
                  </a:solidFill>
                </a:rPr>
                <a:t>万人次 </a:t>
              </a:r>
              <a:endParaRPr lang="zh-CN" altLang="en-US" sz="28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6" name="图片 5" descr="大客流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19" y="2468552"/>
            <a:ext cx="7106194" cy="39920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69114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4"/>
          <p:cNvGrpSpPr/>
          <p:nvPr/>
        </p:nvGrpSpPr>
        <p:grpSpPr>
          <a:xfrm>
            <a:off x="357183" y="409515"/>
            <a:ext cx="4915032" cy="723902"/>
            <a:chOff x="453392" y="544222"/>
            <a:chExt cx="4601888" cy="723902"/>
          </a:xfrm>
        </p:grpSpPr>
        <p:sp>
          <p:nvSpPr>
            <p:cNvPr id="8" name="矩形 7"/>
            <p:cNvSpPr/>
            <p:nvPr/>
          </p:nvSpPr>
          <p:spPr>
            <a:xfrm>
              <a:off x="1177290" y="544224"/>
              <a:ext cx="3877990" cy="7239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 smtClean="0">
                  <a:solidFill>
                    <a:srgbClr val="000000"/>
                  </a:solidFill>
                </a:rPr>
                <a:t>最美“巾帼”</a:t>
              </a:r>
              <a:endParaRPr lang="zh-CN" altLang="en-US" sz="4000" dirty="0">
                <a:solidFill>
                  <a:srgbClr val="000000"/>
                </a:solidFill>
              </a:endParaRPr>
            </a:p>
          </p:txBody>
        </p:sp>
        <p:grpSp>
          <p:nvGrpSpPr>
            <p:cNvPr id="9" name="组合 57"/>
            <p:cNvGrpSpPr/>
            <p:nvPr/>
          </p:nvGrpSpPr>
          <p:grpSpPr>
            <a:xfrm rot="16200000">
              <a:off x="453392" y="544224"/>
              <a:ext cx="723899" cy="723900"/>
              <a:chOff x="1473200" y="927100"/>
              <a:chExt cx="482600" cy="520700"/>
            </a:xfrm>
          </p:grpSpPr>
          <p:sp>
            <p:nvSpPr>
              <p:cNvPr id="10" name="任意多边形 58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59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63"/>
            <p:cNvGrpSpPr/>
            <p:nvPr/>
          </p:nvGrpSpPr>
          <p:grpSpPr>
            <a:xfrm rot="5400000">
              <a:off x="1175276" y="544222"/>
              <a:ext cx="723899" cy="723900"/>
              <a:chOff x="1473200" y="927100"/>
              <a:chExt cx="482600" cy="5207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65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Picture 21" descr="D:\工作\19 《青藤》\线标\透明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9" y="304770"/>
            <a:ext cx="1235413" cy="9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 descr="巾帼班组照片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98" r="6642"/>
          <a:stretch/>
        </p:blipFill>
        <p:spPr>
          <a:xfrm>
            <a:off x="538766" y="1674321"/>
            <a:ext cx="5596026" cy="4849319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523491" y="1674209"/>
            <a:ext cx="2954655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kumimoji="1" lang="zh-CN" altLang="en-US" sz="3600" dirty="0" smtClean="0">
                <a:solidFill>
                  <a:srgbClr val="3E6624"/>
                </a:solidFill>
              </a:rPr>
              <a:t>美化班组活动</a:t>
            </a:r>
            <a:endParaRPr kumimoji="1" lang="zh-CN" altLang="en-US" sz="3600" dirty="0">
              <a:solidFill>
                <a:srgbClr val="3E6624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560184" y="2520935"/>
            <a:ext cx="4836128" cy="4021948"/>
            <a:chOff x="6560184" y="2520935"/>
            <a:chExt cx="4836128" cy="4021948"/>
          </a:xfrm>
        </p:grpSpPr>
        <p:pic>
          <p:nvPicPr>
            <p:cNvPr id="19" name="图片 18" descr="交接班室1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4550" y="2520935"/>
              <a:ext cx="1575358" cy="1979926"/>
            </a:xfrm>
            <a:prstGeom prst="rect">
              <a:avLst/>
            </a:prstGeom>
          </p:spPr>
        </p:pic>
        <p:pic>
          <p:nvPicPr>
            <p:cNvPr id="20" name="图片 19" descr="交接班室3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0266"/>
            <a:stretch/>
          </p:blipFill>
          <p:spPr>
            <a:xfrm>
              <a:off x="8324457" y="2520935"/>
              <a:ext cx="3066608" cy="1945398"/>
            </a:xfrm>
            <a:prstGeom prst="rect">
              <a:avLst/>
            </a:prstGeom>
          </p:spPr>
        </p:pic>
        <p:pic>
          <p:nvPicPr>
            <p:cNvPr id="21" name="图片 20" descr="交接班室7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5468" b="18885"/>
            <a:stretch/>
          </p:blipFill>
          <p:spPr>
            <a:xfrm>
              <a:off x="6560184" y="4635239"/>
              <a:ext cx="3209458" cy="1907644"/>
            </a:xfrm>
            <a:prstGeom prst="rect">
              <a:avLst/>
            </a:prstGeom>
          </p:spPr>
        </p:pic>
        <p:pic>
          <p:nvPicPr>
            <p:cNvPr id="17" name="图片 16" descr="交接班室7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07197" y="4624010"/>
              <a:ext cx="1489115" cy="1907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3814633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4"/>
          <p:cNvGrpSpPr/>
          <p:nvPr/>
        </p:nvGrpSpPr>
        <p:grpSpPr>
          <a:xfrm>
            <a:off x="357183" y="409515"/>
            <a:ext cx="4915032" cy="723902"/>
            <a:chOff x="453392" y="544222"/>
            <a:chExt cx="4601888" cy="723902"/>
          </a:xfrm>
        </p:grpSpPr>
        <p:sp>
          <p:nvSpPr>
            <p:cNvPr id="8" name="矩形 7"/>
            <p:cNvSpPr/>
            <p:nvPr/>
          </p:nvSpPr>
          <p:spPr>
            <a:xfrm>
              <a:off x="1177290" y="544224"/>
              <a:ext cx="3877990" cy="7239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 smtClean="0">
                  <a:solidFill>
                    <a:srgbClr val="262626"/>
                  </a:solidFill>
                </a:rPr>
                <a:t>最美“巾帼”</a:t>
              </a:r>
              <a:endParaRPr lang="zh-CN" altLang="en-US" sz="4000" dirty="0">
                <a:solidFill>
                  <a:srgbClr val="262626"/>
                </a:solidFill>
              </a:endParaRPr>
            </a:p>
          </p:txBody>
        </p:sp>
        <p:grpSp>
          <p:nvGrpSpPr>
            <p:cNvPr id="9" name="组合 57"/>
            <p:cNvGrpSpPr/>
            <p:nvPr/>
          </p:nvGrpSpPr>
          <p:grpSpPr>
            <a:xfrm rot="16200000">
              <a:off x="453392" y="544224"/>
              <a:ext cx="723899" cy="723900"/>
              <a:chOff x="1473200" y="927100"/>
              <a:chExt cx="482600" cy="520700"/>
            </a:xfrm>
          </p:grpSpPr>
          <p:sp>
            <p:nvSpPr>
              <p:cNvPr id="10" name="任意多边形 58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59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63"/>
            <p:cNvGrpSpPr/>
            <p:nvPr/>
          </p:nvGrpSpPr>
          <p:grpSpPr>
            <a:xfrm rot="5400000">
              <a:off x="1175276" y="544222"/>
              <a:ext cx="723899" cy="723900"/>
              <a:chOff x="1473200" y="927100"/>
              <a:chExt cx="482600" cy="5207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65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Picture 21" descr="D:\工作\19 《青藤》\线标\透明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9" y="304770"/>
            <a:ext cx="1235413" cy="9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 descr="孙佳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8" y="1798352"/>
            <a:ext cx="5590411" cy="3724611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6696099" y="1770427"/>
            <a:ext cx="5099042" cy="3791023"/>
          </a:xfrm>
          <a:prstGeom prst="round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888514" y="1943620"/>
            <a:ext cx="4637243" cy="40318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3E6624"/>
                </a:solidFill>
              </a:rPr>
              <a:t>姓名：</a:t>
            </a:r>
            <a:r>
              <a:rPr lang="zh-CN" altLang="zh-CN" sz="3200" dirty="0" smtClean="0">
                <a:solidFill>
                  <a:srgbClr val="3E6624"/>
                </a:solidFill>
              </a:rPr>
              <a:t>孙佳</a:t>
            </a:r>
            <a:endParaRPr lang="en-US" altLang="zh-CN" sz="3200" dirty="0">
              <a:solidFill>
                <a:srgbClr val="3E6624"/>
              </a:solidFill>
            </a:endParaRPr>
          </a:p>
          <a:p>
            <a:r>
              <a:rPr lang="zh-CN" altLang="en-US" sz="3200" dirty="0" smtClean="0">
                <a:solidFill>
                  <a:srgbClr val="3E6624"/>
                </a:solidFill>
              </a:rPr>
              <a:t>性别：</a:t>
            </a:r>
            <a:r>
              <a:rPr lang="zh-CN" altLang="zh-CN" sz="3200" dirty="0" smtClean="0">
                <a:solidFill>
                  <a:srgbClr val="3E6624"/>
                </a:solidFill>
              </a:rPr>
              <a:t>女</a:t>
            </a:r>
            <a:endParaRPr lang="en-US" altLang="zh-CN" sz="3200" dirty="0">
              <a:solidFill>
                <a:srgbClr val="3E6624"/>
              </a:solidFill>
            </a:endParaRPr>
          </a:p>
          <a:p>
            <a:r>
              <a:rPr lang="zh-CN" altLang="en-US" sz="3200" dirty="0" smtClean="0">
                <a:solidFill>
                  <a:srgbClr val="3E6624"/>
                </a:solidFill>
              </a:rPr>
              <a:t>政治面貌：</a:t>
            </a:r>
            <a:r>
              <a:rPr lang="zh-CN" altLang="zh-CN" sz="3200" dirty="0" smtClean="0">
                <a:solidFill>
                  <a:srgbClr val="3E6624"/>
                </a:solidFill>
              </a:rPr>
              <a:t>中共党员</a:t>
            </a:r>
            <a:endParaRPr lang="en-US" altLang="zh-CN" sz="3200" dirty="0">
              <a:solidFill>
                <a:srgbClr val="3E6624"/>
              </a:solidFill>
            </a:endParaRPr>
          </a:p>
          <a:p>
            <a:r>
              <a:rPr lang="zh-CN" altLang="zh-CN" sz="3200" dirty="0" smtClean="0">
                <a:solidFill>
                  <a:srgbClr val="3E6624"/>
                </a:solidFill>
              </a:rPr>
              <a:t>任</a:t>
            </a:r>
            <a:r>
              <a:rPr lang="zh-CN" altLang="en-US" sz="3200" dirty="0" smtClean="0">
                <a:solidFill>
                  <a:srgbClr val="3E6624"/>
                </a:solidFill>
              </a:rPr>
              <a:t>职：</a:t>
            </a:r>
            <a:r>
              <a:rPr lang="zh-CN" altLang="zh-CN" sz="3200" dirty="0" smtClean="0">
                <a:solidFill>
                  <a:srgbClr val="3E6624"/>
                </a:solidFill>
              </a:rPr>
              <a:t>上海地铁第四运营</a:t>
            </a:r>
            <a:r>
              <a:rPr lang="zh-CN" altLang="zh-CN" sz="3200" dirty="0">
                <a:solidFill>
                  <a:srgbClr val="3E6624"/>
                </a:solidFill>
              </a:rPr>
              <a:t>有限公司</a:t>
            </a:r>
            <a:r>
              <a:rPr lang="en-US" altLang="zh-CN" sz="3200" dirty="0">
                <a:solidFill>
                  <a:srgbClr val="3E6624"/>
                </a:solidFill>
              </a:rPr>
              <a:t>12</a:t>
            </a:r>
            <a:r>
              <a:rPr lang="zh-CN" altLang="zh-CN" sz="3200" dirty="0">
                <a:solidFill>
                  <a:srgbClr val="3E6624"/>
                </a:solidFill>
              </a:rPr>
              <a:t>号</a:t>
            </a:r>
            <a:r>
              <a:rPr lang="zh-CN" altLang="zh-CN" sz="3200" dirty="0" smtClean="0">
                <a:solidFill>
                  <a:srgbClr val="3E6624"/>
                </a:solidFill>
              </a:rPr>
              <a:t>线管理部汉中路站车站站长</a:t>
            </a:r>
            <a:endParaRPr lang="en-US" altLang="zh-CN" sz="3200" dirty="0" smtClean="0">
              <a:solidFill>
                <a:srgbClr val="3E6624"/>
              </a:solidFill>
            </a:endParaRPr>
          </a:p>
          <a:p>
            <a:r>
              <a:rPr lang="zh-CN" altLang="en-US" sz="3200" dirty="0" smtClean="0">
                <a:solidFill>
                  <a:srgbClr val="3E6624"/>
                </a:solidFill>
              </a:rPr>
              <a:t>职称：</a:t>
            </a:r>
            <a:r>
              <a:rPr lang="zh-CN" altLang="zh-CN" sz="3200" dirty="0" smtClean="0">
                <a:solidFill>
                  <a:srgbClr val="3E6624"/>
                </a:solidFill>
              </a:rPr>
              <a:t>助理工程师</a:t>
            </a:r>
            <a:endParaRPr lang="zh-CN" altLang="zh-CN" sz="3200" dirty="0">
              <a:solidFill>
                <a:srgbClr val="3E6624"/>
              </a:solidFill>
            </a:endParaRPr>
          </a:p>
          <a:p>
            <a:endParaRPr kumimoji="1" lang="zh-CN" altLang="en-US" sz="3200" dirty="0">
              <a:solidFill>
                <a:srgbClr val="3E662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017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4"/>
          <p:cNvGrpSpPr/>
          <p:nvPr/>
        </p:nvGrpSpPr>
        <p:grpSpPr>
          <a:xfrm>
            <a:off x="357183" y="409515"/>
            <a:ext cx="4241574" cy="723902"/>
            <a:chOff x="453392" y="544222"/>
            <a:chExt cx="4241574" cy="723902"/>
          </a:xfrm>
        </p:grpSpPr>
        <p:sp>
          <p:nvSpPr>
            <p:cNvPr id="8" name="矩形 7"/>
            <p:cNvSpPr/>
            <p:nvPr/>
          </p:nvSpPr>
          <p:spPr>
            <a:xfrm>
              <a:off x="1177291" y="544224"/>
              <a:ext cx="3517675" cy="723900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大客流</a:t>
              </a:r>
              <a:endPara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9" name="组合 57"/>
            <p:cNvGrpSpPr/>
            <p:nvPr/>
          </p:nvGrpSpPr>
          <p:grpSpPr>
            <a:xfrm rot="16200000">
              <a:off x="453392" y="544224"/>
              <a:ext cx="723899" cy="723900"/>
              <a:chOff x="1473200" y="927100"/>
              <a:chExt cx="482600" cy="520700"/>
            </a:xfrm>
          </p:grpSpPr>
          <p:sp>
            <p:nvSpPr>
              <p:cNvPr id="10" name="任意多边形 58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任意多边形 59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63"/>
            <p:cNvGrpSpPr/>
            <p:nvPr/>
          </p:nvGrpSpPr>
          <p:grpSpPr>
            <a:xfrm rot="5400000">
              <a:off x="1175276" y="544222"/>
              <a:ext cx="723899" cy="723900"/>
              <a:chOff x="1473200" y="927100"/>
              <a:chExt cx="482600" cy="520700"/>
            </a:xfrm>
          </p:grpSpPr>
          <p:sp>
            <p:nvSpPr>
              <p:cNvPr id="13" name="任意多边形 64"/>
              <p:cNvSpPr/>
              <p:nvPr/>
            </p:nvSpPr>
            <p:spPr>
              <a:xfrm>
                <a:off x="1714500" y="927100"/>
                <a:ext cx="241300" cy="520700"/>
              </a:xfrm>
              <a:custGeom>
                <a:avLst/>
                <a:gdLst>
                  <a:gd name="connsiteX0" fmla="*/ 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任意多边形 65"/>
              <p:cNvSpPr/>
              <p:nvPr/>
            </p:nvSpPr>
            <p:spPr>
              <a:xfrm>
                <a:off x="1473200" y="927100"/>
                <a:ext cx="241300" cy="520700"/>
              </a:xfrm>
              <a:custGeom>
                <a:avLst/>
                <a:gdLst>
                  <a:gd name="connsiteX0" fmla="*/ 241300 w 241300"/>
                  <a:gd name="connsiteY0" fmla="*/ 0 h 520700"/>
                  <a:gd name="connsiteX1" fmla="*/ 241300 w 241300"/>
                  <a:gd name="connsiteY1" fmla="*/ 520700 h 520700"/>
                  <a:gd name="connsiteX2" fmla="*/ 0 w 241300"/>
                  <a:gd name="connsiteY2" fmla="*/ 520700 h 520700"/>
                  <a:gd name="connsiteX3" fmla="*/ 241300 w 241300"/>
                  <a:gd name="connsiteY3" fmla="*/ 0 h 52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1300" h="520700">
                    <a:moveTo>
                      <a:pt x="241300" y="0"/>
                    </a:moveTo>
                    <a:lnTo>
                      <a:pt x="241300" y="520700"/>
                    </a:lnTo>
                    <a:lnTo>
                      <a:pt x="0" y="520700"/>
                    </a:lnTo>
                    <a:lnTo>
                      <a:pt x="241300" y="0"/>
                    </a:lnTo>
                    <a:close/>
                  </a:path>
                </a:pathLst>
              </a:custGeom>
              <a:solidFill>
                <a:srgbClr val="D495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6" name="Picture 21" descr="D:\工作\19 《青藤》\线标\透明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09" y="304770"/>
            <a:ext cx="1235413" cy="95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 descr="大客流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052" y="1494721"/>
            <a:ext cx="3916382" cy="2200085"/>
          </a:xfrm>
          <a:prstGeom prst="rect">
            <a:avLst/>
          </a:prstGeom>
        </p:spPr>
      </p:pic>
      <p:grpSp>
        <p:nvGrpSpPr>
          <p:cNvPr id="7" name="组 6"/>
          <p:cNvGrpSpPr/>
          <p:nvPr/>
        </p:nvGrpSpPr>
        <p:grpSpPr>
          <a:xfrm>
            <a:off x="198982" y="1577990"/>
            <a:ext cx="7613135" cy="4512553"/>
            <a:chOff x="198982" y="1577990"/>
            <a:chExt cx="7613135" cy="4512553"/>
          </a:xfrm>
        </p:grpSpPr>
        <p:pic>
          <p:nvPicPr>
            <p:cNvPr id="17" name="图片 16"/>
            <p:cNvPicPr/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982" y="1748194"/>
              <a:ext cx="7499223" cy="3892541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2204062" y="5813544"/>
              <a:ext cx="4019369" cy="276999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indent="17145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图 汉中路站</a:t>
              </a:r>
              <a:r>
                <a:rPr lang="en-US" altLang="en-US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1</a:t>
              </a:r>
              <a:r>
                <a:rPr lang="zh-CN" altLang="en-US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与</a:t>
              </a:r>
              <a:r>
                <a:rPr lang="en-US" altLang="en-US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12</a:t>
              </a:r>
              <a:r>
                <a:rPr lang="zh-CN" altLang="en-US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、</a:t>
              </a:r>
              <a:r>
                <a:rPr lang="en-US" altLang="en-US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13</a:t>
              </a:r>
              <a:r>
                <a:rPr lang="zh-CN" altLang="en-US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  <a:cs typeface="Times New Roman" pitchFamily="18" charset="0"/>
                </a:rPr>
                <a:t>号线换乘客流走向示意图</a:t>
              </a:r>
            </a:p>
          </p:txBody>
        </p:sp>
        <p:grpSp>
          <p:nvGrpSpPr>
            <p:cNvPr id="20" name="组合 72"/>
            <p:cNvGrpSpPr/>
            <p:nvPr/>
          </p:nvGrpSpPr>
          <p:grpSpPr>
            <a:xfrm>
              <a:off x="3595045" y="3597307"/>
              <a:ext cx="511630" cy="239485"/>
              <a:chOff x="3864428" y="2558143"/>
              <a:chExt cx="511630" cy="239485"/>
            </a:xfrm>
          </p:grpSpPr>
          <p:cxnSp>
            <p:nvCxnSpPr>
              <p:cNvPr id="21" name="直接连接符 22"/>
              <p:cNvCxnSpPr/>
              <p:nvPr/>
            </p:nvCxnSpPr>
            <p:spPr>
              <a:xfrm flipV="1">
                <a:off x="3864428" y="2558143"/>
                <a:ext cx="402772" cy="119745"/>
              </a:xfrm>
              <a:prstGeom prst="line">
                <a:avLst/>
              </a:prstGeom>
              <a:ln w="38100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34"/>
              <p:cNvCxnSpPr/>
              <p:nvPr/>
            </p:nvCxnSpPr>
            <p:spPr>
              <a:xfrm rot="16200000" flipH="1">
                <a:off x="4223657" y="2645228"/>
                <a:ext cx="228601" cy="76200"/>
              </a:xfrm>
              <a:prstGeom prst="line">
                <a:avLst/>
              </a:prstGeom>
              <a:ln w="38100"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3" name="直接连接符 37"/>
            <p:cNvCxnSpPr/>
            <p:nvPr/>
          </p:nvCxnSpPr>
          <p:spPr>
            <a:xfrm flipV="1">
              <a:off x="3573271" y="3629965"/>
              <a:ext cx="1230087" cy="370118"/>
            </a:xfrm>
            <a:prstGeom prst="line">
              <a:avLst/>
            </a:prstGeom>
            <a:ln w="38100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接连接符 42"/>
            <p:cNvCxnSpPr/>
            <p:nvPr/>
          </p:nvCxnSpPr>
          <p:spPr>
            <a:xfrm flipV="1">
              <a:off x="4596531" y="2780883"/>
              <a:ext cx="1382486" cy="413652"/>
            </a:xfrm>
            <a:prstGeom prst="line">
              <a:avLst/>
            </a:prstGeom>
            <a:ln w="38100"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直接连接符 45"/>
            <p:cNvCxnSpPr/>
            <p:nvPr/>
          </p:nvCxnSpPr>
          <p:spPr>
            <a:xfrm rot="16200000" flipH="1">
              <a:off x="4090346" y="3711611"/>
              <a:ext cx="1545770" cy="468081"/>
            </a:xfrm>
            <a:prstGeom prst="line">
              <a:avLst/>
            </a:prstGeom>
            <a:ln w="38100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直接连接符 56"/>
            <p:cNvCxnSpPr/>
            <p:nvPr/>
          </p:nvCxnSpPr>
          <p:spPr>
            <a:xfrm flipV="1">
              <a:off x="4324379" y="3390482"/>
              <a:ext cx="381006" cy="108854"/>
            </a:xfrm>
            <a:prstGeom prst="line">
              <a:avLst/>
            </a:prstGeom>
            <a:ln w="38100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7" name="组合 73"/>
            <p:cNvGrpSpPr/>
            <p:nvPr/>
          </p:nvGrpSpPr>
          <p:grpSpPr>
            <a:xfrm>
              <a:off x="5772188" y="2867963"/>
              <a:ext cx="457201" cy="206831"/>
              <a:chOff x="6041571" y="1828799"/>
              <a:chExt cx="457201" cy="206831"/>
            </a:xfrm>
          </p:grpSpPr>
          <p:cxnSp>
            <p:nvCxnSpPr>
              <p:cNvPr id="28" name="直接连接符 60"/>
              <p:cNvCxnSpPr/>
              <p:nvPr/>
            </p:nvCxnSpPr>
            <p:spPr>
              <a:xfrm flipV="1">
                <a:off x="6096000" y="1915885"/>
                <a:ext cx="402772" cy="119745"/>
              </a:xfrm>
              <a:prstGeom prst="line">
                <a:avLst/>
              </a:prstGeom>
              <a:ln w="38100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61"/>
              <p:cNvCxnSpPr/>
              <p:nvPr/>
            </p:nvCxnSpPr>
            <p:spPr>
              <a:xfrm rot="16200000" flipH="1">
                <a:off x="5970814" y="1899556"/>
                <a:ext cx="206829" cy="65315"/>
              </a:xfrm>
              <a:prstGeom prst="line">
                <a:avLst/>
              </a:prstGeom>
              <a:ln w="38100">
                <a:prstDash val="sysDash"/>
                <a:headEnd type="triangl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0" name="直接连接符 63"/>
            <p:cNvCxnSpPr/>
            <p:nvPr/>
          </p:nvCxnSpPr>
          <p:spPr>
            <a:xfrm rot="16200000" flipV="1">
              <a:off x="4879559" y="3891223"/>
              <a:ext cx="1055917" cy="293913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直接连接符 65"/>
            <p:cNvCxnSpPr/>
            <p:nvPr/>
          </p:nvCxnSpPr>
          <p:spPr>
            <a:xfrm flipV="1">
              <a:off x="5260559" y="3401365"/>
              <a:ext cx="402772" cy="119745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直接连接符 66"/>
            <p:cNvCxnSpPr/>
            <p:nvPr/>
          </p:nvCxnSpPr>
          <p:spPr>
            <a:xfrm rot="16200000" flipV="1">
              <a:off x="5456501" y="3205423"/>
              <a:ext cx="283034" cy="87088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直接连接符 69"/>
            <p:cNvCxnSpPr/>
            <p:nvPr/>
          </p:nvCxnSpPr>
          <p:spPr>
            <a:xfrm flipV="1">
              <a:off x="5162588" y="3096565"/>
              <a:ext cx="402772" cy="119745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直接箭头连接符 24"/>
            <p:cNvCxnSpPr/>
            <p:nvPr/>
          </p:nvCxnSpPr>
          <p:spPr>
            <a:xfrm>
              <a:off x="5554474" y="4577021"/>
              <a:ext cx="1121229" cy="587829"/>
            </a:xfrm>
            <a:prstGeom prst="straightConnector1">
              <a:avLst/>
            </a:prstGeom>
            <a:ln w="38100">
              <a:solidFill>
                <a:srgbClr val="0070C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27"/>
            <p:cNvCxnSpPr/>
            <p:nvPr/>
          </p:nvCxnSpPr>
          <p:spPr>
            <a:xfrm rot="5400000">
              <a:off x="4422360" y="4947134"/>
              <a:ext cx="870861" cy="435432"/>
            </a:xfrm>
            <a:prstGeom prst="straightConnector1">
              <a:avLst/>
            </a:prstGeom>
            <a:ln w="38100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直线连接符 3"/>
            <p:cNvCxnSpPr/>
            <p:nvPr/>
          </p:nvCxnSpPr>
          <p:spPr>
            <a:xfrm>
              <a:off x="7812117" y="1577990"/>
              <a:ext cx="0" cy="4310605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5" name="图片 4" descr="移动栏杆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756"/>
          <a:stretch/>
        </p:blipFill>
        <p:spPr>
          <a:xfrm>
            <a:off x="8004534" y="3944974"/>
            <a:ext cx="3872588" cy="198211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140261" y="595770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714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大客流现场图</a:t>
            </a:r>
            <a:endParaRPr lang="zh-CN" altLang="en-US" dirty="0">
              <a:solidFill>
                <a:srgbClr val="000000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98422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夏季">
  <a:themeElements>
    <a:clrScheme name="夏季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夏季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夏季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夏季.thmx</Template>
  <TotalTime>430</TotalTime>
  <Words>238</Words>
  <Application>Microsoft Macintosh PowerPoint</Application>
  <PresentationFormat>自定义</PresentationFormat>
  <Paragraphs>43</Paragraphs>
  <Slides>16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夏季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YANGS</dc:creator>
  <cp:lastModifiedBy>工作中的尧尧</cp:lastModifiedBy>
  <cp:revision>69</cp:revision>
  <dcterms:created xsi:type="dcterms:W3CDTF">2016-12-17T06:40:25Z</dcterms:created>
  <dcterms:modified xsi:type="dcterms:W3CDTF">2017-06-28T12:56:49Z</dcterms:modified>
</cp:coreProperties>
</file>