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5" r:id="rId4"/>
    <p:sldId id="276" r:id="rId5"/>
    <p:sldId id="258" r:id="rId6"/>
    <p:sldId id="259" r:id="rId7"/>
    <p:sldId id="279" r:id="rId8"/>
    <p:sldId id="278" r:id="rId9"/>
    <p:sldId id="268" r:id="rId10"/>
    <p:sldId id="265" r:id="rId11"/>
    <p:sldId id="266" r:id="rId12"/>
    <p:sldId id="264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83" userDrawn="1">
          <p15:clr>
            <a:srgbClr val="A4A3A4"/>
          </p15:clr>
        </p15:guide>
        <p15:guide id="2" pos="3863" userDrawn="1">
          <p15:clr>
            <a:srgbClr val="A4A3A4"/>
          </p15:clr>
        </p15:guide>
        <p15:guide id="3" orient="horz" pos="3135" userDrawn="1">
          <p15:clr>
            <a:srgbClr val="A4A3A4"/>
          </p15:clr>
        </p15:guide>
        <p15:guide id="4" orient="horz" pos="1094" userDrawn="1">
          <p15:clr>
            <a:srgbClr val="A4A3A4"/>
          </p15:clr>
        </p15:guide>
        <p15:guide id="5" orient="horz" pos="2727" userDrawn="1">
          <p15:clr>
            <a:srgbClr val="A4A3A4"/>
          </p15:clr>
        </p15:guide>
        <p15:guide id="6" orient="horz" pos="1706" userDrawn="1">
          <p15:clr>
            <a:srgbClr val="A4A3A4"/>
          </p15:clr>
        </p15:guide>
        <p15:guide id="7" orient="horz" pos="368" userDrawn="1">
          <p15:clr>
            <a:srgbClr val="A4A3A4"/>
          </p15:clr>
        </p15:guide>
        <p15:guide id="8" orient="horz" pos="3906" userDrawn="1">
          <p15:clr>
            <a:srgbClr val="A4A3A4"/>
          </p15:clr>
        </p15:guide>
        <p15:guide id="9" pos="370" userDrawn="1">
          <p15:clr>
            <a:srgbClr val="A4A3A4"/>
          </p15:clr>
        </p15:guide>
        <p15:guide id="10" pos="7310" userDrawn="1">
          <p15:clr>
            <a:srgbClr val="A4A3A4"/>
          </p15:clr>
        </p15:guide>
        <p15:guide id="11" orient="horz" pos="2908" userDrawn="1">
          <p15:clr>
            <a:srgbClr val="A4A3A4"/>
          </p15:clr>
        </p15:guide>
        <p15:guide id="12" orient="horz" pos="22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5355"/>
    <a:srgbClr val="59595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610" autoAdjust="0"/>
    <p:restoredTop sz="93294" autoAdjust="0"/>
  </p:normalViewPr>
  <p:slideViewPr>
    <p:cSldViewPr snapToGrid="0" showGuides="1">
      <p:cViewPr varScale="1">
        <p:scale>
          <a:sx n="83" d="100"/>
          <a:sy n="83" d="100"/>
        </p:scale>
        <p:origin x="-684" y="-78"/>
      </p:cViewPr>
      <p:guideLst>
        <p:guide orient="horz" pos="2183"/>
        <p:guide orient="horz" pos="3135"/>
        <p:guide orient="horz" pos="1094"/>
        <p:guide orient="horz" pos="2727"/>
        <p:guide orient="horz" pos="1706"/>
        <p:guide orient="horz" pos="368"/>
        <p:guide orient="horz" pos="3906"/>
        <p:guide orient="horz" pos="2908"/>
        <p:guide pos="3863"/>
        <p:guide pos="370"/>
        <p:guide pos="731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6D9E-E757-4830-9317-DBD7492A505E}" type="datetimeFigureOut">
              <a:rPr lang="zh-CN" altLang="en-US" smtClean="0"/>
              <a:pPr/>
              <a:t>2017-06-28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BF86-97AE-4B04-9B06-3C0BD16A18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6D9E-E757-4830-9317-DBD7492A505E}" type="datetimeFigureOut">
              <a:rPr lang="zh-CN" altLang="en-US" smtClean="0"/>
              <a:pPr/>
              <a:t>2017-06-28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BF86-97AE-4B04-9B06-3C0BD16A18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5600" y="274639"/>
            <a:ext cx="36576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0" y="274639"/>
            <a:ext cx="107696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6D9E-E757-4830-9317-DBD7492A505E}" type="datetimeFigureOut">
              <a:rPr lang="zh-CN" altLang="en-US" smtClean="0"/>
              <a:pPr/>
              <a:t>2017-06-28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BF86-97AE-4B04-9B06-3C0BD16A18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6D9E-E757-4830-9317-DBD7492A505E}" type="datetimeFigureOut">
              <a:rPr lang="zh-CN" altLang="en-US" smtClean="0"/>
              <a:pPr/>
              <a:t>2017-06-28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BF86-97AE-4B04-9B06-3C0BD16A18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6D9E-E757-4830-9317-DBD7492A505E}" type="datetimeFigureOut">
              <a:rPr lang="zh-CN" altLang="en-US" smtClean="0"/>
              <a:pPr/>
              <a:t>2017-06-28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BF86-97AE-4B04-9B06-3C0BD16A18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6D9E-E757-4830-9317-DBD7492A505E}" type="datetimeFigureOut">
              <a:rPr lang="zh-CN" altLang="en-US" smtClean="0"/>
              <a:pPr/>
              <a:t>2017-06-28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BF86-97AE-4B04-9B06-3C0BD16A18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6D9E-E757-4830-9317-DBD7492A505E}" type="datetimeFigureOut">
              <a:rPr lang="zh-CN" altLang="en-US" smtClean="0"/>
              <a:pPr/>
              <a:t>2017-06-28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BF86-97AE-4B04-9B06-3C0BD16A18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6D9E-E757-4830-9317-DBD7492A505E}" type="datetimeFigureOut">
              <a:rPr lang="zh-CN" altLang="en-US" smtClean="0"/>
              <a:pPr/>
              <a:t>2017-06-28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BF86-97AE-4B04-9B06-3C0BD16A18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6D9E-E757-4830-9317-DBD7492A505E}" type="datetimeFigureOut">
              <a:rPr lang="zh-CN" altLang="en-US" smtClean="0"/>
              <a:pPr/>
              <a:t>2017-06-28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BF86-97AE-4B04-9B06-3C0BD16A18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6D9E-E757-4830-9317-DBD7492A505E}" type="datetimeFigureOut">
              <a:rPr lang="zh-CN" altLang="en-US" smtClean="0"/>
              <a:pPr/>
              <a:t>2017-06-28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BF86-97AE-4B04-9B06-3C0BD16A18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CE6D9E-E757-4830-9317-DBD7492A505E}" type="datetimeFigureOut">
              <a:rPr lang="zh-CN" altLang="en-US" smtClean="0"/>
              <a:pPr/>
              <a:t>2017-06-28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9BF86-97AE-4B04-9B06-3C0BD16A18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E6D9E-E757-4830-9317-DBD7492A505E}" type="datetimeFigureOut">
              <a:rPr lang="zh-CN" altLang="en-US" smtClean="0"/>
              <a:pPr/>
              <a:t>2017-06-28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9BF86-97AE-4B04-9B06-3C0BD16A1870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H:\&#40644;&#25321;&#25991;PPT-&#26368;&#32654;&#38632;&#34425;&#20154;\&#24195;&#27211;&#30495;&#32000;&#23376;%20-%20&#12356;&#12398;&#12385;&#12398;&#21517;&#21069;.mp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png"/><Relationship Id="rId5" Type="http://schemas.openxmlformats.org/officeDocument/2006/relationships/image" Target="../media/image16.jpe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jpe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0" y="1808163"/>
            <a:ext cx="6096000" cy="324167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5588000" y="2708276"/>
            <a:ext cx="5961575" cy="1476374"/>
          </a:xfrm>
          <a:prstGeom prst="rect">
            <a:avLst/>
          </a:prstGeom>
          <a:solidFill>
            <a:srgbClr val="DB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6301022" y="2926597"/>
            <a:ext cx="47582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b="1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最 美 雨 虹 人</a:t>
            </a:r>
            <a:endParaRPr lang="zh-CN" altLang="en-US" sz="44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824025" y="3725180"/>
            <a:ext cx="68744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bg1"/>
                </a:solidFill>
                <a:latin typeface="Arial Narrow" pitchFamily="34" charset="0"/>
              </a:rPr>
              <a:t>The most beautiful people  of  Oriental  </a:t>
            </a:r>
            <a:r>
              <a:rPr lang="en-US" altLang="zh-CN" sz="2400" dirty="0" err="1" smtClean="0">
                <a:solidFill>
                  <a:schemeClr val="bg1"/>
                </a:solidFill>
                <a:latin typeface="Arial Narrow" pitchFamily="34" charset="0"/>
              </a:rPr>
              <a:t>YuHong</a:t>
            </a:r>
            <a:endParaRPr lang="zh-CN" altLang="en-US" sz="24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283805" y="5389305"/>
            <a:ext cx="5311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59595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上海东方雨虹防水技术有限责任公司</a:t>
            </a:r>
            <a:endParaRPr lang="zh-CN" altLang="en-US" sz="2400" b="1" dirty="0">
              <a:solidFill>
                <a:srgbClr val="59595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42697" y="5993988"/>
            <a:ext cx="15887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59595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黄择文</a:t>
            </a:r>
            <a:endParaRPr lang="zh-CN" altLang="en-US" sz="2400" b="1" dirty="0">
              <a:solidFill>
                <a:srgbClr val="59595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639981" y="2713405"/>
            <a:ext cx="948267" cy="1476375"/>
          </a:xfrm>
          <a:prstGeom prst="rect">
            <a:avLst/>
          </a:prstGeom>
          <a:solidFill>
            <a:srgbClr val="DB5355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>
            <a:off x="621378" y="544200"/>
            <a:ext cx="757255" cy="721892"/>
          </a:xfrm>
          <a:prstGeom prst="rect">
            <a:avLst/>
          </a:prstGeom>
          <a:solidFill>
            <a:srgbClr val="DB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 descr="5882b2b7d0a20cf4d3e7410373094b36adaf99f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4420" y="395067"/>
            <a:ext cx="948103" cy="948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06384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10748" y="0"/>
            <a:ext cx="993913" cy="2708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592708" y="558828"/>
            <a:ext cx="121257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4800" dirty="0" smtClean="0">
                <a:solidFill>
                  <a:srgbClr val="DB5355"/>
                </a:solidFill>
                <a:latin typeface="微软雅黑" pitchFamily="34" charset="-122"/>
                <a:ea typeface="微软雅黑" pitchFamily="34" charset="-122"/>
              </a:rPr>
              <a:t>信</a:t>
            </a:r>
            <a:endParaRPr lang="en-US" altLang="zh-CN" sz="4800" dirty="0" smtClean="0">
              <a:solidFill>
                <a:srgbClr val="DB5355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spcBef>
                <a:spcPts val="1200"/>
              </a:spcBef>
            </a:pPr>
            <a:r>
              <a:rPr lang="zh-CN" altLang="en-US" sz="4800" dirty="0" smtClean="0">
                <a:solidFill>
                  <a:srgbClr val="DB5355"/>
                </a:solidFill>
                <a:latin typeface="微软雅黑" pitchFamily="34" charset="-122"/>
                <a:ea typeface="微软雅黑" pitchFamily="34" charset="-122"/>
              </a:rPr>
              <a:t>念</a:t>
            </a:r>
            <a:endParaRPr lang="zh-CN" altLang="en-US" sz="4800" dirty="0">
              <a:solidFill>
                <a:srgbClr val="DB535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233168" y="761136"/>
            <a:ext cx="646917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600" b="1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滴  水  不  漏</a:t>
            </a:r>
            <a:endParaRPr lang="zh-CN" altLang="en-US" sz="66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3087949" y="481031"/>
            <a:ext cx="508000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3006192" y="5061034"/>
            <a:ext cx="5078765" cy="507831"/>
            <a:chOff x="4429177" y="3497490"/>
            <a:chExt cx="3809074" cy="380873"/>
          </a:xfrm>
        </p:grpSpPr>
        <p:sp>
          <p:nvSpPr>
            <p:cNvPr id="14" name="TextBox 157"/>
            <p:cNvSpPr txBox="1">
              <a:spLocks noChangeArrowheads="1"/>
            </p:cNvSpPr>
            <p:nvPr/>
          </p:nvSpPr>
          <p:spPr bwMode="auto">
            <a:xfrm>
              <a:off x="4429177" y="3497490"/>
              <a:ext cx="1455222" cy="3808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defTabSz="1219170" eaLnBrk="1" hangingPunct="1">
                <a:defRPr/>
              </a:pPr>
              <a:r>
                <a:rPr lang="nb-NO" altLang="zh-CN" sz="27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2015</a:t>
              </a:r>
              <a:endParaRPr lang="nb-NO" altLang="zh-CN" sz="27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" name="TextBox 858"/>
            <p:cNvSpPr txBox="1">
              <a:spLocks noChangeArrowheads="1"/>
            </p:cNvSpPr>
            <p:nvPr/>
          </p:nvSpPr>
          <p:spPr bwMode="auto">
            <a:xfrm>
              <a:off x="5799734" y="3567822"/>
              <a:ext cx="2438517" cy="24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defTabSz="1219170" eaLnBrk="1" hangingPunct="1">
                <a:defRPr/>
              </a:pPr>
              <a:r>
                <a:rPr lang="zh-CN" altLang="en-US" sz="15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上海市重点产品质量成果攻关一等奖</a:t>
              </a:r>
              <a:endParaRPr lang="zh-CN" altLang="en-US" sz="15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16" name="Straight Connector 869"/>
            <p:cNvCxnSpPr/>
            <p:nvPr/>
          </p:nvCxnSpPr>
          <p:spPr bwMode="auto">
            <a:xfrm>
              <a:off x="5356888" y="3675726"/>
              <a:ext cx="389764" cy="1397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</p:cxnSp>
      </p:grpSp>
      <p:grpSp>
        <p:nvGrpSpPr>
          <p:cNvPr id="17" name="组合 16"/>
          <p:cNvGrpSpPr/>
          <p:nvPr/>
        </p:nvGrpSpPr>
        <p:grpSpPr>
          <a:xfrm>
            <a:off x="3588523" y="4396061"/>
            <a:ext cx="4444321" cy="461665"/>
            <a:chOff x="4658539" y="3063314"/>
            <a:chExt cx="3333241" cy="346248"/>
          </a:xfrm>
        </p:grpSpPr>
        <p:sp>
          <p:nvSpPr>
            <p:cNvPr id="18" name="TextBox 158"/>
            <p:cNvSpPr txBox="1">
              <a:spLocks noChangeArrowheads="1"/>
            </p:cNvSpPr>
            <p:nvPr/>
          </p:nvSpPr>
          <p:spPr bwMode="auto">
            <a:xfrm>
              <a:off x="4658539" y="3063314"/>
              <a:ext cx="1147935" cy="346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defTabSz="1219170" eaLnBrk="1" hangingPunct="1">
                <a:defRPr/>
              </a:pPr>
              <a:r>
                <a:rPr lang="nb-NO" altLang="zh-CN" sz="24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2014</a:t>
              </a:r>
              <a:endParaRPr lang="nb-NO" altLang="zh-CN" sz="24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9" name="TextBox 859"/>
            <p:cNvSpPr txBox="1">
              <a:spLocks noChangeArrowheads="1"/>
            </p:cNvSpPr>
            <p:nvPr/>
          </p:nvSpPr>
          <p:spPr bwMode="auto">
            <a:xfrm>
              <a:off x="5936049" y="3117633"/>
              <a:ext cx="2055731" cy="230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defTabSz="1219170" eaLnBrk="1" hangingPunct="1">
                <a:defRPr/>
              </a:pPr>
              <a:r>
                <a:rPr lang="zh-CN" altLang="en-US" sz="14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上海市质量标杆称号</a:t>
              </a:r>
              <a:endParaRPr lang="zh-CN" altLang="en-US" sz="14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20" name="Straight Connector 870"/>
            <p:cNvCxnSpPr/>
            <p:nvPr/>
          </p:nvCxnSpPr>
          <p:spPr bwMode="auto">
            <a:xfrm>
              <a:off x="5526111" y="3233051"/>
              <a:ext cx="357633" cy="1397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</p:cxnSp>
      </p:grpSp>
      <p:grpSp>
        <p:nvGrpSpPr>
          <p:cNvPr id="21" name="组合 20"/>
          <p:cNvGrpSpPr/>
          <p:nvPr/>
        </p:nvGrpSpPr>
        <p:grpSpPr>
          <a:xfrm>
            <a:off x="4228661" y="3801063"/>
            <a:ext cx="4272748" cy="415498"/>
            <a:chOff x="4809101" y="2670513"/>
            <a:chExt cx="3204560" cy="311624"/>
          </a:xfrm>
        </p:grpSpPr>
        <p:sp>
          <p:nvSpPr>
            <p:cNvPr id="22" name="TextBox 159"/>
            <p:cNvSpPr txBox="1">
              <a:spLocks noChangeArrowheads="1"/>
            </p:cNvSpPr>
            <p:nvPr/>
          </p:nvSpPr>
          <p:spPr bwMode="auto">
            <a:xfrm>
              <a:off x="4809101" y="2670513"/>
              <a:ext cx="1126948" cy="3116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defTabSz="1219170" eaLnBrk="1" hangingPunct="1">
                <a:defRPr/>
              </a:pPr>
              <a:r>
                <a:rPr lang="nb-NO" altLang="zh-CN" sz="21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2013</a:t>
              </a:r>
              <a:endParaRPr lang="nb-NO" altLang="zh-CN" sz="21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3" name="TextBox 860"/>
            <p:cNvSpPr txBox="1">
              <a:spLocks noChangeArrowheads="1"/>
            </p:cNvSpPr>
            <p:nvPr/>
          </p:nvSpPr>
          <p:spPr bwMode="auto">
            <a:xfrm>
              <a:off x="5957930" y="2706813"/>
              <a:ext cx="2055731" cy="230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defTabSz="1219170" eaLnBrk="1" hangingPunct="1">
                <a:defRPr/>
              </a:pPr>
              <a:r>
                <a:rPr lang="zh-CN" altLang="en-US" sz="14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上海市十大领军企业</a:t>
              </a:r>
              <a:endParaRPr lang="zh-CN" altLang="en-US" sz="14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24" name="Straight Connector 871"/>
            <p:cNvCxnSpPr/>
            <p:nvPr/>
          </p:nvCxnSpPr>
          <p:spPr bwMode="auto">
            <a:xfrm>
              <a:off x="5610281" y="2808705"/>
              <a:ext cx="294767" cy="1397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</p:cxnSp>
      </p:grpSp>
      <p:grpSp>
        <p:nvGrpSpPr>
          <p:cNvPr id="25" name="组合 24"/>
          <p:cNvGrpSpPr/>
          <p:nvPr/>
        </p:nvGrpSpPr>
        <p:grpSpPr>
          <a:xfrm>
            <a:off x="4832266" y="3249992"/>
            <a:ext cx="4183470" cy="384722"/>
            <a:chOff x="4994613" y="2301739"/>
            <a:chExt cx="3137603" cy="288541"/>
          </a:xfrm>
        </p:grpSpPr>
        <p:sp>
          <p:nvSpPr>
            <p:cNvPr id="26" name="TextBox 160"/>
            <p:cNvSpPr txBox="1">
              <a:spLocks noChangeArrowheads="1"/>
            </p:cNvSpPr>
            <p:nvPr/>
          </p:nvSpPr>
          <p:spPr bwMode="auto">
            <a:xfrm>
              <a:off x="4994613" y="2301739"/>
              <a:ext cx="804650" cy="288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defTabSz="1219170" eaLnBrk="1" hangingPunct="1">
                <a:defRPr/>
              </a:pPr>
              <a:r>
                <a:rPr lang="nb-NO" altLang="zh-CN" sz="19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2012</a:t>
              </a:r>
              <a:endParaRPr lang="nb-NO" altLang="zh-CN" sz="19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7" name="TextBox 861"/>
            <p:cNvSpPr txBox="1">
              <a:spLocks noChangeArrowheads="1"/>
            </p:cNvSpPr>
            <p:nvPr/>
          </p:nvSpPr>
          <p:spPr bwMode="auto">
            <a:xfrm>
              <a:off x="6076485" y="2334802"/>
              <a:ext cx="2055731" cy="219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defTabSz="1219170" eaLnBrk="1" hangingPunct="1">
                <a:defRPr/>
              </a:pPr>
              <a:r>
                <a:rPr lang="zh-CN" altLang="en-US" sz="13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上海市金山区区长质量奖</a:t>
              </a:r>
              <a:endParaRPr lang="zh-CN" altLang="en-US" sz="13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28" name="Straight Connector 872"/>
            <p:cNvCxnSpPr/>
            <p:nvPr/>
          </p:nvCxnSpPr>
          <p:spPr bwMode="auto">
            <a:xfrm>
              <a:off x="5798883" y="2427580"/>
              <a:ext cx="293371" cy="1397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</p:cxnSp>
      </p:grpSp>
      <p:grpSp>
        <p:nvGrpSpPr>
          <p:cNvPr id="29" name="组合 28"/>
          <p:cNvGrpSpPr/>
          <p:nvPr/>
        </p:nvGrpSpPr>
        <p:grpSpPr>
          <a:xfrm>
            <a:off x="5374275" y="2736852"/>
            <a:ext cx="3990366" cy="338554"/>
            <a:chOff x="5240799" y="2118391"/>
            <a:chExt cx="2992774" cy="253915"/>
          </a:xfrm>
        </p:grpSpPr>
        <p:sp>
          <p:nvSpPr>
            <p:cNvPr id="30" name="TextBox 161"/>
            <p:cNvSpPr txBox="1">
              <a:spLocks noChangeArrowheads="1"/>
            </p:cNvSpPr>
            <p:nvPr/>
          </p:nvSpPr>
          <p:spPr bwMode="auto">
            <a:xfrm>
              <a:off x="5240799" y="2118391"/>
              <a:ext cx="796356" cy="253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defTabSz="1219170" eaLnBrk="1" hangingPunct="1">
                <a:defRPr/>
              </a:pPr>
              <a:r>
                <a:rPr lang="nb-NO" altLang="zh-CN" sz="16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2011</a:t>
              </a:r>
              <a:endParaRPr lang="nb-NO" altLang="zh-CN" sz="16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1" name="TextBox 862"/>
            <p:cNvSpPr txBox="1">
              <a:spLocks noChangeArrowheads="1"/>
            </p:cNvSpPr>
            <p:nvPr/>
          </p:nvSpPr>
          <p:spPr bwMode="auto">
            <a:xfrm>
              <a:off x="6177842" y="2154401"/>
              <a:ext cx="2055731" cy="207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defTabSz="1219170" eaLnBrk="1" hangingPunct="1">
                <a:defRPr/>
              </a:pPr>
              <a:r>
                <a:rPr lang="zh-CN" altLang="en-US" sz="12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上海市科技小巨人企业</a:t>
              </a:r>
              <a:endParaRPr lang="zh-CN" altLang="en-US" sz="12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32" name="Straight Connector 873"/>
            <p:cNvCxnSpPr/>
            <p:nvPr/>
          </p:nvCxnSpPr>
          <p:spPr bwMode="auto">
            <a:xfrm>
              <a:off x="5866281" y="2240825"/>
              <a:ext cx="294767" cy="1397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</p:cxnSp>
      </p:grpSp>
      <p:grpSp>
        <p:nvGrpSpPr>
          <p:cNvPr id="33" name="组合 32"/>
          <p:cNvGrpSpPr/>
          <p:nvPr/>
        </p:nvGrpSpPr>
        <p:grpSpPr>
          <a:xfrm>
            <a:off x="5857678" y="2257452"/>
            <a:ext cx="3997308" cy="344913"/>
            <a:chOff x="5458808" y="1807083"/>
            <a:chExt cx="2997981" cy="258684"/>
          </a:xfrm>
        </p:grpSpPr>
        <p:sp>
          <p:nvSpPr>
            <p:cNvPr id="34" name="TextBox 162"/>
            <p:cNvSpPr txBox="1">
              <a:spLocks noChangeArrowheads="1"/>
            </p:cNvSpPr>
            <p:nvPr/>
          </p:nvSpPr>
          <p:spPr bwMode="auto">
            <a:xfrm>
              <a:off x="5458808" y="1807083"/>
              <a:ext cx="1053214" cy="24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defTabSz="1219170" eaLnBrk="1" hangingPunct="1">
                <a:defRPr/>
              </a:pPr>
              <a:r>
                <a:rPr lang="nb-NO" altLang="zh-CN" sz="15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2010</a:t>
              </a:r>
              <a:endParaRPr lang="nb-NO" altLang="zh-CN" sz="15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5" name="TextBox 863"/>
            <p:cNvSpPr txBox="1">
              <a:spLocks noChangeArrowheads="1"/>
            </p:cNvSpPr>
            <p:nvPr/>
          </p:nvSpPr>
          <p:spPr bwMode="auto">
            <a:xfrm>
              <a:off x="6401058" y="1858018"/>
              <a:ext cx="2055731" cy="2077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defTabSz="1219170" eaLnBrk="1" hangingPunct="1">
                <a:defRPr/>
              </a:pPr>
              <a:r>
                <a:rPr lang="zh-CN" altLang="en-US" sz="12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信得过施工企业</a:t>
              </a:r>
              <a:endParaRPr lang="zh-CN" altLang="en-US" sz="12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36" name="Straight Connector 874"/>
            <p:cNvCxnSpPr/>
            <p:nvPr/>
          </p:nvCxnSpPr>
          <p:spPr bwMode="auto">
            <a:xfrm>
              <a:off x="6088403" y="1973471"/>
              <a:ext cx="293371" cy="1397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</p:cxnSp>
      </p:grpSp>
      <p:grpSp>
        <p:nvGrpSpPr>
          <p:cNvPr id="37" name="组合 36"/>
          <p:cNvGrpSpPr/>
          <p:nvPr/>
        </p:nvGrpSpPr>
        <p:grpSpPr>
          <a:xfrm>
            <a:off x="2107230" y="5717968"/>
            <a:ext cx="4864278" cy="646331"/>
            <a:chOff x="4197742" y="3894432"/>
            <a:chExt cx="3648208" cy="484748"/>
          </a:xfrm>
        </p:grpSpPr>
        <p:sp>
          <p:nvSpPr>
            <p:cNvPr id="38" name="TextBox 155"/>
            <p:cNvSpPr txBox="1">
              <a:spLocks noChangeArrowheads="1"/>
            </p:cNvSpPr>
            <p:nvPr/>
          </p:nvSpPr>
          <p:spPr bwMode="auto">
            <a:xfrm>
              <a:off x="4197742" y="3894432"/>
              <a:ext cx="1795800" cy="484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defTabSz="1219170" eaLnBrk="1" hangingPunct="1">
                <a:defRPr/>
              </a:pPr>
              <a:r>
                <a:rPr lang="nb-NO" altLang="zh-CN" sz="3600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2016</a:t>
              </a:r>
              <a:endParaRPr lang="nb-NO" altLang="zh-CN" sz="36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39" name="TextBox 857"/>
            <p:cNvSpPr txBox="1">
              <a:spLocks noChangeArrowheads="1"/>
            </p:cNvSpPr>
            <p:nvPr/>
          </p:nvSpPr>
          <p:spPr bwMode="auto">
            <a:xfrm>
              <a:off x="5790219" y="3981793"/>
              <a:ext cx="205573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defTabSz="1219170" eaLnBrk="1" hangingPunct="1">
                <a:defRPr/>
              </a:pPr>
              <a:r>
                <a:rPr lang="zh-CN" altLang="en-US" b="1" kern="0" dirty="0" smtClean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上海市质量金奖</a:t>
              </a:r>
              <a:endParaRPr lang="zh-CN" altLang="en-US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cxnSp>
          <p:nvCxnSpPr>
            <p:cNvPr id="40" name="Straight Connector 867"/>
            <p:cNvCxnSpPr/>
            <p:nvPr/>
          </p:nvCxnSpPr>
          <p:spPr bwMode="auto">
            <a:xfrm>
              <a:off x="5329988" y="4108610"/>
              <a:ext cx="388367" cy="1397"/>
            </a:xfrm>
            <a:prstGeom prst="line">
              <a:avLst/>
            </a:prstGeom>
            <a:noFill/>
            <a:ln w="25400" cap="flat" cmpd="sng" algn="ctr">
              <a:solidFill>
                <a:schemeClr val="bg1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xmlns="" val="262127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6" grpId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510748" y="0"/>
            <a:ext cx="993913" cy="27082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3867426" y="1821315"/>
            <a:ext cx="23786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我们的名字</a:t>
            </a:r>
            <a:endParaRPr lang="zh-CN" altLang="en-US" sz="28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819971" y="2482773"/>
            <a:ext cx="26233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6000" b="1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雨虹人</a:t>
            </a:r>
            <a:endParaRPr lang="zh-CN" altLang="en-US" sz="60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75352" y="3877428"/>
            <a:ext cx="62274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bg1"/>
                </a:solidFill>
              </a:rPr>
              <a:t>We're  the  people  of  Oriental  </a:t>
            </a:r>
            <a:r>
              <a:rPr lang="en-US" altLang="zh-CN" sz="2800" dirty="0" err="1" smtClean="0">
                <a:solidFill>
                  <a:schemeClr val="bg1"/>
                </a:solidFill>
              </a:rPr>
              <a:t>YuHong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5206448"/>
            <a:ext cx="1236427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937435" y="1097653"/>
            <a:ext cx="508000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450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00"/>
                            </p:stCondLst>
                            <p:childTnLst>
                              <p:par>
                                <p:cTn id="30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rgbClr val="FFFFCC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4" presetClass="emph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6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8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9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0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build="allAtOnce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6105378" cy="6858000"/>
          </a:xfrm>
          <a:prstGeom prst="rect">
            <a:avLst/>
          </a:prstGeom>
          <a:solidFill>
            <a:srgbClr val="DB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148667" y="2728153"/>
            <a:ext cx="21129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谢谢</a:t>
            </a:r>
            <a:endParaRPr lang="zh-CN" altLang="en-US" sz="7200" b="1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036366" y="2728153"/>
            <a:ext cx="21328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7200" b="1" dirty="0" smtClean="0">
                <a:solidFill>
                  <a:srgbClr val="DB5355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观看</a:t>
            </a:r>
            <a:endParaRPr lang="zh-CN" altLang="en-US" sz="7200" b="1" dirty="0">
              <a:solidFill>
                <a:srgbClr val="DB5355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08764" y="5972571"/>
            <a:ext cx="5383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595959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上海东方雨虹防水技术有限责任公司</a:t>
            </a:r>
            <a:endParaRPr lang="zh-CN" altLang="en-US" sz="2400" b="1" dirty="0">
              <a:solidFill>
                <a:srgbClr val="595959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293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yuhong\Desktop\pyq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324498">
            <a:off x="3902423" y="168803"/>
            <a:ext cx="3895692" cy="66434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38747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620713"/>
            <a:ext cx="10535478" cy="5616575"/>
          </a:xfrm>
          <a:prstGeom prst="rect">
            <a:avLst/>
          </a:prstGeom>
          <a:solidFill>
            <a:srgbClr val="DB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 r="4053"/>
          <a:stretch>
            <a:fillRect/>
          </a:stretch>
        </p:blipFill>
        <p:spPr bwMode="auto">
          <a:xfrm rot="249386">
            <a:off x="6230899" y="1946105"/>
            <a:ext cx="5332948" cy="3521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1398287">
            <a:off x="634293" y="1943155"/>
            <a:ext cx="4939094" cy="354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広橋真紀子 - いのちの名前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tretch>
            <a:fillRect/>
          </a:stretch>
        </p:blipFill>
        <p:spPr>
          <a:xfrm>
            <a:off x="11635740" y="63398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28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t="4375"/>
          <a:stretch>
            <a:fillRect/>
          </a:stretch>
        </p:blipFill>
        <p:spPr bwMode="auto">
          <a:xfrm>
            <a:off x="4057649" y="382089"/>
            <a:ext cx="6814039" cy="5946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矩形 2"/>
          <p:cNvSpPr/>
          <p:nvPr/>
        </p:nvSpPr>
        <p:spPr>
          <a:xfrm>
            <a:off x="621378" y="544200"/>
            <a:ext cx="757255" cy="721892"/>
          </a:xfrm>
          <a:prstGeom prst="rect">
            <a:avLst/>
          </a:prstGeom>
          <a:solidFill>
            <a:srgbClr val="DB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5882b2b7d0a20cf4d3e7410373094b36adaf99f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4420" y="395067"/>
            <a:ext cx="948103" cy="9481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1434906" y="0"/>
            <a:ext cx="1069756" cy="3151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1564571" y="196947"/>
            <a:ext cx="121257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rgbClr val="DB5355"/>
                </a:solidFill>
                <a:latin typeface="微软雅黑" pitchFamily="34" charset="-122"/>
                <a:ea typeface="微软雅黑" pitchFamily="34" charset="-122"/>
              </a:rPr>
              <a:t>防水原理</a:t>
            </a:r>
            <a:endParaRPr lang="zh-CN" altLang="en-US" sz="4400" dirty="0">
              <a:solidFill>
                <a:srgbClr val="DB5355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69315" y="2460937"/>
            <a:ext cx="895643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zh-CN" altLang="en-US" sz="40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近</a:t>
            </a:r>
            <a:r>
              <a:rPr lang="en-US" altLang="zh-CN" sz="40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90%</a:t>
            </a:r>
            <a:r>
              <a:rPr lang="zh-CN" altLang="en-US" sz="40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的渗漏问题</a:t>
            </a:r>
            <a:endParaRPr lang="en-US" altLang="zh-CN" sz="4000" dirty="0" smtClean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>
              <a:spcBef>
                <a:spcPts val="600"/>
              </a:spcBef>
            </a:pPr>
            <a:r>
              <a:rPr lang="zh-CN" altLang="en-US" sz="40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都出现在仅占整个建筑或表面积</a:t>
            </a:r>
            <a:endParaRPr lang="en-US" altLang="zh-CN" sz="4000" dirty="0" smtClean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  <a:p>
            <a:pPr algn="ctr">
              <a:spcBef>
                <a:spcPts val="600"/>
              </a:spcBef>
            </a:pPr>
            <a:r>
              <a:rPr lang="zh-CN" altLang="en-US" sz="40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不到</a:t>
            </a:r>
            <a:r>
              <a:rPr lang="en-US" altLang="zh-CN" sz="40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1%</a:t>
            </a:r>
            <a:r>
              <a:rPr lang="zh-CN" altLang="en-US" sz="4000" dirty="0" smtClean="0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的细部节点部位</a:t>
            </a:r>
            <a:endParaRPr lang="zh-CN" altLang="en-US" sz="4000" dirty="0">
              <a:solidFill>
                <a:schemeClr val="bg1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5206448"/>
            <a:ext cx="1236427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238435" y="1661274"/>
            <a:ext cx="508000" cy="50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0087464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9" dur="100" decel="5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0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1" dur="100" decel="100000" autoRev="1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accent1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0" y="0"/>
            <a:ext cx="731520" cy="633046"/>
          </a:xfrm>
          <a:prstGeom prst="rect">
            <a:avLst/>
          </a:prstGeom>
          <a:solidFill>
            <a:srgbClr val="DB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0" y="3307080"/>
            <a:ext cx="1569720" cy="106680"/>
          </a:xfrm>
          <a:prstGeom prst="rect">
            <a:avLst/>
          </a:prstGeom>
          <a:solidFill>
            <a:srgbClr val="DB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1569720" y="3307080"/>
            <a:ext cx="1783080" cy="106680"/>
          </a:xfrm>
          <a:prstGeom prst="rect">
            <a:avLst/>
          </a:prstGeom>
          <a:solidFill>
            <a:srgbClr val="DB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337560" y="3307080"/>
            <a:ext cx="1783080" cy="106680"/>
          </a:xfrm>
          <a:prstGeom prst="rect">
            <a:avLst/>
          </a:prstGeom>
          <a:solidFill>
            <a:srgbClr val="DB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5120640" y="3307080"/>
            <a:ext cx="1783080" cy="106680"/>
          </a:xfrm>
          <a:prstGeom prst="rect">
            <a:avLst/>
          </a:prstGeom>
          <a:solidFill>
            <a:srgbClr val="DB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 flipV="1">
            <a:off x="6903720" y="3307080"/>
            <a:ext cx="1783080" cy="106680"/>
          </a:xfrm>
          <a:prstGeom prst="rect">
            <a:avLst/>
          </a:prstGeom>
          <a:solidFill>
            <a:srgbClr val="DB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 flipV="1">
            <a:off x="8671560" y="3307080"/>
            <a:ext cx="1783080" cy="106680"/>
          </a:xfrm>
          <a:prstGeom prst="rect">
            <a:avLst/>
          </a:prstGeom>
          <a:solidFill>
            <a:srgbClr val="DB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/>
          <p:cNvSpPr/>
          <p:nvPr/>
        </p:nvSpPr>
        <p:spPr>
          <a:xfrm flipV="1">
            <a:off x="10439400" y="3307080"/>
            <a:ext cx="1783080" cy="106680"/>
          </a:xfrm>
          <a:prstGeom prst="rect">
            <a:avLst/>
          </a:prstGeom>
          <a:solidFill>
            <a:srgbClr val="DB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2874499" y="3215640"/>
            <a:ext cx="289560" cy="289560"/>
          </a:xfrm>
          <a:prstGeom prst="ellipse">
            <a:avLst/>
          </a:prstGeom>
          <a:solidFill>
            <a:srgbClr val="DB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5740174" y="3215640"/>
            <a:ext cx="289560" cy="289560"/>
          </a:xfrm>
          <a:prstGeom prst="ellipse">
            <a:avLst/>
          </a:prstGeom>
          <a:solidFill>
            <a:srgbClr val="DB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8834510" y="3201572"/>
            <a:ext cx="289560" cy="289560"/>
          </a:xfrm>
          <a:prstGeom prst="ellipse">
            <a:avLst/>
          </a:prstGeom>
          <a:solidFill>
            <a:srgbClr val="DB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1659987" y="3956075"/>
            <a:ext cx="28979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次拜访、邮件、资料</a:t>
            </a:r>
            <a:endParaRPr lang="zh-CN" altLang="en-US" sz="20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659922" y="2493035"/>
            <a:ext cx="29181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终于获得</a:t>
            </a:r>
            <a:r>
              <a:rPr lang="en-US" altLang="zh-CN" sz="20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20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分钟的机会</a:t>
            </a:r>
            <a:endParaRPr lang="zh-CN" altLang="en-US" sz="20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五边形 30"/>
          <p:cNvSpPr/>
          <p:nvPr/>
        </p:nvSpPr>
        <p:spPr>
          <a:xfrm rot="16200000">
            <a:off x="5432691" y="3906172"/>
            <a:ext cx="922337" cy="380840"/>
          </a:xfrm>
          <a:prstGeom prst="homePlate">
            <a:avLst/>
          </a:prstGeom>
          <a:solidFill>
            <a:srgbClr val="DB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五边形 47"/>
          <p:cNvSpPr/>
          <p:nvPr/>
        </p:nvSpPr>
        <p:spPr>
          <a:xfrm rot="5400000">
            <a:off x="2554451" y="2385373"/>
            <a:ext cx="922337" cy="380840"/>
          </a:xfrm>
          <a:prstGeom prst="homePlate">
            <a:avLst/>
          </a:prstGeom>
          <a:solidFill>
            <a:srgbClr val="DB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五边形 53"/>
          <p:cNvSpPr/>
          <p:nvPr/>
        </p:nvSpPr>
        <p:spPr>
          <a:xfrm rot="5400000">
            <a:off x="8499224" y="2371305"/>
            <a:ext cx="922337" cy="380840"/>
          </a:xfrm>
          <a:prstGeom prst="homePlate">
            <a:avLst/>
          </a:prstGeom>
          <a:solidFill>
            <a:srgbClr val="DB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1" name="图片 40" descr="5882b2b7d0a20cf4d3e7410373094b36adaf99f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4765" y="0"/>
            <a:ext cx="723020" cy="723020"/>
          </a:xfrm>
          <a:prstGeom prst="rect">
            <a:avLst/>
          </a:prstGeom>
        </p:spPr>
      </p:pic>
      <p:sp>
        <p:nvSpPr>
          <p:cNvPr id="22" name="文本框 25"/>
          <p:cNvSpPr txBox="1"/>
          <p:nvPr/>
        </p:nvSpPr>
        <p:spPr>
          <a:xfrm>
            <a:off x="8069872" y="4108475"/>
            <a:ext cx="2434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深入了解</a:t>
            </a:r>
            <a:r>
              <a:rPr lang="en-US" altLang="zh-CN" sz="20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</a:t>
            </a:r>
            <a:r>
              <a:rPr lang="zh-CN" altLang="en-US" sz="2000" b="1" dirty="0" smtClean="0">
                <a:solidFill>
                  <a:srgbClr val="59595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分钟</a:t>
            </a:r>
            <a:endParaRPr lang="zh-CN" altLang="en-US" sz="2000" b="1" dirty="0">
              <a:solidFill>
                <a:srgbClr val="59595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242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31" grpId="0" animBg="1"/>
      <p:bldP spid="48" grpId="0" animBg="1"/>
      <p:bldP spid="54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0" y="5206448"/>
            <a:ext cx="1236427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6" r="3105"/>
          <a:stretch>
            <a:fillRect/>
          </a:stretch>
        </p:blipFill>
        <p:spPr>
          <a:xfrm>
            <a:off x="0" y="3704954"/>
            <a:ext cx="4871406" cy="30044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 l="2751" r="4764"/>
          <a:stretch>
            <a:fillRect/>
          </a:stretch>
        </p:blipFill>
        <p:spPr bwMode="auto">
          <a:xfrm>
            <a:off x="7049984" y="0"/>
            <a:ext cx="5142016" cy="315176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/>
          <a:srcRect l="5621" r="9943"/>
          <a:stretch>
            <a:fillRect/>
          </a:stretch>
        </p:blipFill>
        <p:spPr bwMode="auto">
          <a:xfrm>
            <a:off x="594213" y="371990"/>
            <a:ext cx="5177641" cy="326855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/>
          <a:srcRect l="5869"/>
          <a:stretch>
            <a:fillRect/>
          </a:stretch>
        </p:blipFill>
        <p:spPr bwMode="auto">
          <a:xfrm>
            <a:off x="6401245" y="3216433"/>
            <a:ext cx="5126182" cy="325068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 descr="https://timgsa.baidu.com/timg?image&amp;quality=80&amp;size=b9999_10000&amp;sec=1498567811509&amp;di=7e266647dab663b746aff3b2c243bd66&amp;imgtype=0&amp;src=http%3A%2F%2Fs2.sinaimg.cn%2Fmiddle%2F821e93b9taa9580426a11%2669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58876" y="1508166"/>
            <a:ext cx="5913244" cy="3954483"/>
          </a:xfrm>
          <a:prstGeom prst="round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B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http://www.yuhong.com.cn/~editor/eweditor/uploadfile/20151217161913428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72592" y="795646"/>
            <a:ext cx="7981010" cy="5341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矩形 3"/>
          <p:cNvSpPr/>
          <p:nvPr/>
        </p:nvSpPr>
        <p:spPr>
          <a:xfrm>
            <a:off x="0" y="5206448"/>
            <a:ext cx="12364278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434906" y="0"/>
            <a:ext cx="1069756" cy="31511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3"/>
          <p:cNvSpPr txBox="1"/>
          <p:nvPr/>
        </p:nvSpPr>
        <p:spPr>
          <a:xfrm>
            <a:off x="1610291" y="494127"/>
            <a:ext cx="121257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400" dirty="0" smtClean="0">
                <a:solidFill>
                  <a:srgbClr val="DB5355"/>
                </a:solidFill>
                <a:latin typeface="微软雅黑" pitchFamily="34" charset="-122"/>
                <a:ea typeface="微软雅黑" pitchFamily="34" charset="-122"/>
              </a:rPr>
              <a:t>金禹奖</a:t>
            </a:r>
            <a:endParaRPr lang="zh-CN" altLang="en-US" sz="4400" dirty="0">
              <a:solidFill>
                <a:srgbClr val="DB5355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6442544" y="2439903"/>
            <a:ext cx="1212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>
                <a:solidFill>
                  <a:schemeClr val="bg1"/>
                </a:solidFill>
                <a:latin typeface="Broadway" panose="04040905080B02020502" pitchFamily="82" charset="0"/>
              </a:rPr>
              <a:t>02</a:t>
            </a:r>
            <a:endParaRPr lang="zh-CN" altLang="en-US" sz="4800" dirty="0">
              <a:solidFill>
                <a:schemeClr val="bg1"/>
              </a:solidFill>
              <a:latin typeface="Broadway" panose="04040905080B02020502" pitchFamily="82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83426" y="3650511"/>
            <a:ext cx="12125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 smtClean="0">
                <a:solidFill>
                  <a:schemeClr val="bg1"/>
                </a:solidFill>
                <a:latin typeface="Broadway" panose="04040905080B02020502" pitchFamily="82" charset="0"/>
              </a:rPr>
              <a:t>03</a:t>
            </a:r>
            <a:endParaRPr lang="zh-CN" altLang="en-US" sz="4800" dirty="0">
              <a:solidFill>
                <a:schemeClr val="bg1"/>
              </a:solidFill>
              <a:latin typeface="Broadway" panose="04040905080B02020502" pitchFamily="82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0" y="0"/>
            <a:ext cx="731520" cy="633046"/>
          </a:xfrm>
          <a:prstGeom prst="rect">
            <a:avLst/>
          </a:prstGeom>
          <a:solidFill>
            <a:srgbClr val="DB53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 descr="5882b2b7d0a20cf4d3e7410373094b36adaf99f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4765" y="0"/>
            <a:ext cx="723020" cy="723020"/>
          </a:xfrm>
          <a:prstGeom prst="rect">
            <a:avLst/>
          </a:prstGeom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1323908">
            <a:off x="2220685" y="1028699"/>
            <a:ext cx="8424275" cy="5040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2982" r="3443"/>
          <a:stretch>
            <a:fillRect/>
          </a:stretch>
        </p:blipFill>
        <p:spPr bwMode="auto">
          <a:xfrm>
            <a:off x="2391079" y="350734"/>
            <a:ext cx="8173358" cy="5848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图片 19" descr="陈英.jpg"/>
          <p:cNvPicPr>
            <a:picLocks noChangeAspect="1"/>
          </p:cNvPicPr>
          <p:nvPr/>
        </p:nvPicPr>
        <p:blipFill>
          <a:blip r:embed="rId5" cstate="print"/>
          <a:srcRect b="3831"/>
          <a:stretch>
            <a:fillRect/>
          </a:stretch>
        </p:blipFill>
        <p:spPr>
          <a:xfrm rot="21374414">
            <a:off x="2541656" y="501358"/>
            <a:ext cx="7833618" cy="5650140"/>
          </a:xfrm>
          <a:prstGeom prst="rect">
            <a:avLst/>
          </a:prstGeom>
        </p:spPr>
      </p:pic>
      <p:pic>
        <p:nvPicPr>
          <p:cNvPr id="13" name="图片 12" descr="微信图片_20170621151610.jpg"/>
          <p:cNvPicPr>
            <a:picLocks noChangeAspect="1"/>
          </p:cNvPicPr>
          <p:nvPr/>
        </p:nvPicPr>
        <p:blipFill>
          <a:blip r:embed="rId6" cstate="print"/>
          <a:srcRect t="4878" b="4607"/>
          <a:stretch>
            <a:fillRect/>
          </a:stretch>
        </p:blipFill>
        <p:spPr>
          <a:xfrm rot="21284541">
            <a:off x="2073137" y="530778"/>
            <a:ext cx="8463903" cy="5416782"/>
          </a:xfrm>
          <a:prstGeom prst="rect">
            <a:avLst/>
          </a:prstGeom>
        </p:spPr>
      </p:pic>
      <p:pic>
        <p:nvPicPr>
          <p:cNvPr id="22" name="图片 21" descr="叶梦琦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88076">
            <a:off x="3708287" y="293667"/>
            <a:ext cx="5258587" cy="6270699"/>
          </a:xfrm>
          <a:prstGeom prst="rect">
            <a:avLst/>
          </a:prstGeom>
        </p:spPr>
      </p:pic>
      <p:pic>
        <p:nvPicPr>
          <p:cNvPr id="28" name="图片 27" descr="岩姐工作照.jpg"/>
          <p:cNvPicPr>
            <a:picLocks noChangeAspect="1"/>
          </p:cNvPicPr>
          <p:nvPr/>
        </p:nvPicPr>
        <p:blipFill>
          <a:blip r:embed="rId8" cstate="print"/>
          <a:srcRect t="4901" b="3444"/>
          <a:stretch>
            <a:fillRect/>
          </a:stretch>
        </p:blipFill>
        <p:spPr>
          <a:xfrm rot="171239">
            <a:off x="2368211" y="761927"/>
            <a:ext cx="8212704" cy="5645556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9" cstate="print"/>
          <a:srcRect l="2187" r="5368"/>
          <a:stretch>
            <a:fillRect/>
          </a:stretch>
        </p:blipFill>
        <p:spPr bwMode="auto">
          <a:xfrm rot="21361969">
            <a:off x="2367423" y="584065"/>
            <a:ext cx="8501600" cy="5768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图片 24" descr="QQ截图20170621092331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79890" y="607202"/>
            <a:ext cx="8719778" cy="5699394"/>
          </a:xfrm>
          <a:prstGeom prst="rect">
            <a:avLst/>
          </a:prstGeom>
        </p:spPr>
      </p:pic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176795">
            <a:off x="2363153" y="387667"/>
            <a:ext cx="7989887" cy="564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21294462">
            <a:off x="2019117" y="511647"/>
            <a:ext cx="8690748" cy="5680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图片 16" descr="http://www.yuhong.com.cn/~editor/eweditor/uploadfile/20151217161856016.jpg"/>
          <p:cNvPicPr/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965960" y="658932"/>
            <a:ext cx="8728365" cy="553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/>
          <a:srcRect r="9697"/>
          <a:stretch>
            <a:fillRect/>
          </a:stretch>
        </p:blipFill>
        <p:spPr bwMode="auto">
          <a:xfrm>
            <a:off x="1394460" y="781100"/>
            <a:ext cx="9696694" cy="5288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1108492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3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7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0" presetID="5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3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46" presetID="55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9000"/>
                            </p:stCondLst>
                            <p:childTnLst>
                              <p:par>
                                <p:cTn id="52" presetID="2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10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3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Calligraphy</Template>
  <TotalTime>1428</TotalTime>
  <Words>124</Words>
  <Application>Microsoft Office PowerPoint</Application>
  <PresentationFormat>自定义</PresentationFormat>
  <Paragraphs>37</Paragraphs>
  <Slides>12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13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</vt:vector>
  </TitlesOfParts>
  <Company>CHINA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阴克强</dc:creator>
  <cp:lastModifiedBy>黄择文</cp:lastModifiedBy>
  <cp:revision>128</cp:revision>
  <dcterms:created xsi:type="dcterms:W3CDTF">2015-08-26T08:47:57Z</dcterms:created>
  <dcterms:modified xsi:type="dcterms:W3CDTF">2017-06-28T09:17:43Z</dcterms:modified>
</cp:coreProperties>
</file>