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92" r:id="rId3"/>
    <p:sldId id="306" r:id="rId4"/>
    <p:sldId id="307" r:id="rId5"/>
    <p:sldId id="269" r:id="rId6"/>
    <p:sldId id="296" r:id="rId7"/>
    <p:sldId id="267" r:id="rId8"/>
    <p:sldId id="303" r:id="rId9"/>
    <p:sldId id="291" r:id="rId10"/>
    <p:sldId id="305" r:id="rId11"/>
    <p:sldId id="271" r:id="rId12"/>
    <p:sldId id="299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317B"/>
    <a:srgbClr val="EA3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6182" autoAdjust="0"/>
  </p:normalViewPr>
  <p:slideViewPr>
    <p:cSldViewPr snapToGrid="0">
      <p:cViewPr varScale="1">
        <p:scale>
          <a:sx n="66" d="100"/>
          <a:sy n="66" d="100"/>
        </p:scale>
        <p:origin x="-78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00CE5-FCAA-4EC4-A224-D01585221336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41B07-A4B4-473C-92C5-86857DD802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936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41B07-A4B4-473C-92C5-86857DD802B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333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41B07-A4B4-473C-92C5-86857DD802B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984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41B07-A4B4-473C-92C5-86857DD802B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646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41B07-A4B4-473C-92C5-86857DD802B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205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41B07-A4B4-473C-92C5-86857DD802B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551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41B07-A4B4-473C-92C5-86857DD802B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600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41B07-A4B4-473C-92C5-86857DD802B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844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41B07-A4B4-473C-92C5-86857DD802B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961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41B07-A4B4-473C-92C5-86857DD802B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946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41B07-A4B4-473C-92C5-86857DD802B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632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5DA1-990B-40A5-B185-58874F1119F6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C6FA-10B8-4078-9117-D2D42BAFA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53744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5DA1-990B-40A5-B185-58874F1119F6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C6FA-10B8-4078-9117-D2D42BAFA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21588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5DA1-990B-40A5-B185-58874F1119F6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C6FA-10B8-4078-9117-D2D42BAFA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0399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5DA1-990B-40A5-B185-58874F1119F6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C6FA-10B8-4078-9117-D2D42BAFA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58394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5DA1-990B-40A5-B185-58874F1119F6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C6FA-10B8-4078-9117-D2D42BAFA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87027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5DA1-990B-40A5-B185-58874F1119F6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C6FA-10B8-4078-9117-D2D42BAFA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91400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5DA1-990B-40A5-B185-58874F1119F6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C6FA-10B8-4078-9117-D2D42BAFA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33062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5DA1-990B-40A5-B185-58874F1119F6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C6FA-10B8-4078-9117-D2D42BAFA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01321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5DA1-990B-40A5-B185-58874F1119F6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C6FA-10B8-4078-9117-D2D42BAFA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11357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5DA1-990B-40A5-B185-58874F1119F6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C6FA-10B8-4078-9117-D2D42BAFA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69376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5DA1-990B-40A5-B185-58874F1119F6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C6FA-10B8-4078-9117-D2D42BAFA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19923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55DA1-990B-40A5-B185-58874F1119F6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7C6FA-10B8-4078-9117-D2D42BAFA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18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microsoft.com/office/2007/relationships/hdphoto" Target="../media/hdphoto3.wdp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2"/>
          <a:stretch/>
        </p:blipFill>
        <p:spPr>
          <a:xfrm>
            <a:off x="-4302" y="-275771"/>
            <a:ext cx="12293837" cy="719347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4303" y="-130629"/>
            <a:ext cx="12293837" cy="7048331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435028" y="1328103"/>
            <a:ext cx="73302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焊</a:t>
            </a:r>
            <a:r>
              <a:rPr lang="zh-CN" altLang="en-US" sz="66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枪上的</a:t>
            </a:r>
            <a:endParaRPr lang="en-US" altLang="zh-CN" sz="6600" b="1" dirty="0" smtClean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r>
              <a:rPr lang="en-US" altLang="zh-CN" sz="60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en-US" altLang="zh-CN" sz="60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     </a:t>
            </a:r>
            <a:r>
              <a:rPr lang="zh-CN" altLang="en-US" sz="96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工匠之</a:t>
            </a:r>
            <a:endParaRPr lang="zh-CN" altLang="en-US" sz="96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627825" y="4825586"/>
            <a:ext cx="1677881" cy="0"/>
          </a:xfrm>
          <a:prstGeom prst="line">
            <a:avLst/>
          </a:prstGeom>
          <a:ln w="76200">
            <a:solidFill>
              <a:srgbClr val="FF3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435028" y="5188918"/>
            <a:ext cx="341632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演讲</a:t>
            </a:r>
            <a:r>
              <a:rPr lang="zh-CN" altLang="en-US" sz="24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者：徐佳雯</a:t>
            </a:r>
            <a:endParaRPr lang="en-US" altLang="zh-CN" sz="2400" dirty="0" smtClean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24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选</a:t>
            </a:r>
            <a:r>
              <a:rPr lang="zh-CN" altLang="en-US" sz="2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送单</a:t>
            </a:r>
            <a:r>
              <a:rPr lang="zh-CN" altLang="en-US" sz="24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位：上海汽轮机厂</a:t>
            </a:r>
            <a:endParaRPr lang="zh-CN" altLang="en-US" sz="24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2" name="直角三角形 11"/>
          <p:cNvSpPr/>
          <p:nvPr/>
        </p:nvSpPr>
        <p:spPr>
          <a:xfrm rot="10800000">
            <a:off x="11081194" y="1181621"/>
            <a:ext cx="292963" cy="292963"/>
          </a:xfrm>
          <a:prstGeom prst="rtTriangle">
            <a:avLst/>
          </a:prstGeom>
          <a:solidFill>
            <a:srgbClr val="FF3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8421905" y="1673307"/>
            <a:ext cx="2549445" cy="2768087"/>
          </a:xfrm>
          <a:prstGeom prst="ellipse">
            <a:avLst/>
          </a:prstGeom>
          <a:solidFill>
            <a:srgbClr val="FF317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7924225" y="2329900"/>
            <a:ext cx="2836631" cy="2593468"/>
          </a:xfrm>
          <a:prstGeom prst="ellipse">
            <a:avLst/>
          </a:prstGeom>
          <a:solidFill>
            <a:srgbClr val="FF317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693803" y="2233450"/>
            <a:ext cx="2680354" cy="2910223"/>
          </a:xfrm>
          <a:prstGeom prst="ellipse">
            <a:avLst/>
          </a:prstGeom>
          <a:solidFill>
            <a:srgbClr val="FF317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/>
          <p:cNvCxnSpPr/>
          <p:nvPr/>
        </p:nvCxnSpPr>
        <p:spPr>
          <a:xfrm>
            <a:off x="11611685" y="3320965"/>
            <a:ext cx="0" cy="2475205"/>
          </a:xfrm>
          <a:prstGeom prst="line">
            <a:avLst/>
          </a:prstGeom>
          <a:ln w="76200">
            <a:solidFill>
              <a:srgbClr val="EA3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直角三角形 27"/>
          <p:cNvSpPr/>
          <p:nvPr/>
        </p:nvSpPr>
        <p:spPr>
          <a:xfrm>
            <a:off x="1363969" y="4055342"/>
            <a:ext cx="573379" cy="573379"/>
          </a:xfrm>
          <a:prstGeom prst="rtTriangle">
            <a:avLst/>
          </a:prstGeom>
          <a:solidFill>
            <a:srgbClr val="FF3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806876" y="2278212"/>
            <a:ext cx="1416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400" dirty="0" smtClean="0">
                <a:solidFill>
                  <a:schemeClr val="bg1"/>
                </a:solidFill>
                <a:latin typeface="vtks animal 2" panose="02000000000000000000" pitchFamily="2" charset="0"/>
                <a:ea typeface="华文细黑" panose="02010600040101010101" pitchFamily="2" charset="-122"/>
              </a:rPr>
              <a:t>魂</a:t>
            </a:r>
            <a:endParaRPr lang="zh-CN" altLang="en-US" sz="14400" dirty="0">
              <a:solidFill>
                <a:schemeClr val="bg1"/>
              </a:solidFill>
              <a:latin typeface="vtks animal 2" panose="02000000000000000000" pitchFamily="2" charset="0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6279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" b="103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/>
          <p:nvPr/>
        </p:nvSpPr>
        <p:spPr>
          <a:xfrm>
            <a:off x="993632" y="5578747"/>
            <a:ext cx="573379" cy="573379"/>
          </a:xfrm>
          <a:prstGeom prst="rtTriangle">
            <a:avLst/>
          </a:prstGeom>
          <a:solidFill>
            <a:srgbClr val="FF3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直角三角形 11"/>
          <p:cNvSpPr/>
          <p:nvPr/>
        </p:nvSpPr>
        <p:spPr>
          <a:xfrm rot="10800000">
            <a:off x="10716422" y="373623"/>
            <a:ext cx="573379" cy="573379"/>
          </a:xfrm>
          <a:prstGeom prst="rtTriangle">
            <a:avLst/>
          </a:prstGeom>
          <a:solidFill>
            <a:srgbClr val="FF3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978" y="947002"/>
            <a:ext cx="7685879" cy="45182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8" t="41957" r="28160" b="29998"/>
          <a:stretch/>
        </p:blipFill>
        <p:spPr>
          <a:xfrm>
            <a:off x="9060011" y="2753937"/>
            <a:ext cx="1545071" cy="3111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00080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" b="103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1" y="755193"/>
            <a:ext cx="8122693" cy="5321472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088812" y="1319697"/>
            <a:ext cx="29674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54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不畏艰难</a:t>
            </a:r>
            <a:endParaRPr lang="en-US" altLang="zh-CN" sz="5400" b="1" dirty="0" smtClean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r"/>
            <a:r>
              <a:rPr lang="zh-CN" altLang="en-US" sz="54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执着坚守</a:t>
            </a:r>
            <a:endParaRPr lang="zh-CN" altLang="en-US" sz="54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8008832" y="4274928"/>
            <a:ext cx="380711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algn="r">
              <a:spcBef>
                <a:spcPts val="600"/>
              </a:spcBef>
            </a:pPr>
            <a:r>
              <a:rPr lang="zh-CN" altLang="en-US" dirty="0">
                <a:latin typeface="华文细黑" panose="02010600040101010101" pitchFamily="2" charset="-122"/>
                <a:ea typeface="华文细黑" panose="02010600040101010101" pitchFamily="2" charset="-122"/>
              </a:rPr>
              <a:t>这就</a:t>
            </a:r>
            <a:r>
              <a:rPr lang="zh-CN" altLang="en-US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是一个平凡却不普通的焊接工人的故事，</a:t>
            </a:r>
            <a:endParaRPr lang="en-US" altLang="zh-CN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r">
              <a:spcBef>
                <a:spcPts val="600"/>
              </a:spcBef>
            </a:pPr>
            <a:r>
              <a:rPr lang="zh-CN" altLang="en-US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把一份普通的工作做到极致，</a:t>
            </a:r>
            <a:endParaRPr lang="en-US" altLang="zh-CN" dirty="0" smtClean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r">
              <a:spcBef>
                <a:spcPts val="600"/>
              </a:spcBef>
            </a:pPr>
            <a:r>
              <a:rPr lang="zh-CN" altLang="en-US" dirty="0">
                <a:latin typeface="华文细黑" panose="02010600040101010101" pitchFamily="2" charset="-122"/>
                <a:ea typeface="华文细黑" panose="02010600040101010101" pitchFamily="2" charset="-122"/>
              </a:rPr>
              <a:t>成为岗位标</a:t>
            </a:r>
            <a:r>
              <a:rPr lang="zh-CN" altLang="en-US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杆！</a:t>
            </a:r>
            <a:endParaRPr lang="zh-CN" altLang="en-US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10215746" y="3640822"/>
            <a:ext cx="1600200" cy="0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直角三角形 10"/>
          <p:cNvSpPr/>
          <p:nvPr/>
        </p:nvSpPr>
        <p:spPr>
          <a:xfrm>
            <a:off x="257032" y="6076665"/>
            <a:ext cx="573379" cy="573379"/>
          </a:xfrm>
          <a:prstGeom prst="rtTriangle">
            <a:avLst/>
          </a:prstGeom>
          <a:solidFill>
            <a:srgbClr val="FF3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直角三角形 11"/>
          <p:cNvSpPr/>
          <p:nvPr/>
        </p:nvSpPr>
        <p:spPr>
          <a:xfrm rot="10800000">
            <a:off x="8954439" y="185377"/>
            <a:ext cx="573379" cy="573379"/>
          </a:xfrm>
          <a:prstGeom prst="rtTriangle">
            <a:avLst/>
          </a:prstGeom>
          <a:solidFill>
            <a:srgbClr val="FF3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703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图片 28" descr="刘霞-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14" y="116949"/>
            <a:ext cx="2041483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88" y="368436"/>
            <a:ext cx="2089101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95" y="546048"/>
            <a:ext cx="2899262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236" y="671271"/>
            <a:ext cx="2189887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83" y="2764107"/>
            <a:ext cx="2160000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941" y="3448236"/>
            <a:ext cx="2154982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22" y="4987091"/>
            <a:ext cx="2652107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76" y="4973118"/>
            <a:ext cx="27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49" y="4578362"/>
            <a:ext cx="324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455" y="2529000"/>
            <a:ext cx="272833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356" y="2039433"/>
            <a:ext cx="144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矩形 30"/>
          <p:cNvSpPr/>
          <p:nvPr/>
        </p:nvSpPr>
        <p:spPr>
          <a:xfrm>
            <a:off x="0" y="-185291"/>
            <a:ext cx="12192000" cy="704925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8100000">
            <a:off x="9885608" y="-6793603"/>
            <a:ext cx="1522853" cy="14850777"/>
          </a:xfrm>
          <a:prstGeom prst="rect">
            <a:avLst/>
          </a:prstGeom>
          <a:solidFill>
            <a:srgbClr val="FF3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977867" y="2731703"/>
            <a:ext cx="812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“</a:t>
            </a:r>
            <a:r>
              <a:rPr lang="zh-CN" altLang="en-US" sz="7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焊枪上的工匠之</a:t>
            </a:r>
            <a:r>
              <a:rPr lang="zh-CN" altLang="en-US" sz="72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魂</a:t>
            </a:r>
            <a:r>
              <a:rPr lang="zh-CN" altLang="en-US" sz="72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”</a:t>
            </a:r>
            <a:endParaRPr lang="en-US" altLang="zh-CN" sz="72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7" name="直角三角形 26"/>
          <p:cNvSpPr/>
          <p:nvPr/>
        </p:nvSpPr>
        <p:spPr>
          <a:xfrm>
            <a:off x="-50400" y="4811486"/>
            <a:ext cx="2046514" cy="2046514"/>
          </a:xfrm>
          <a:prstGeom prst="rtTriangl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 rot="2730273">
            <a:off x="9508281" y="826826"/>
            <a:ext cx="3275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一丝不苟 精益求精</a:t>
            </a:r>
            <a:endParaRPr lang="zh-CN" altLang="en-US" sz="28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5295900" y="4414885"/>
            <a:ext cx="1600200" cy="0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48" y="1077087"/>
            <a:ext cx="262760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22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" b="103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8100000">
            <a:off x="9885608" y="-6793603"/>
            <a:ext cx="1522853" cy="14850777"/>
          </a:xfrm>
          <a:prstGeom prst="rect">
            <a:avLst/>
          </a:prstGeom>
          <a:solidFill>
            <a:srgbClr val="FF3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295921" y="2164421"/>
            <a:ext cx="76001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上海汽轮机厂</a:t>
            </a:r>
            <a:endParaRPr lang="en-US" altLang="zh-CN" sz="96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50657" y="4420325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中国汽轮机的摇篮</a:t>
            </a:r>
          </a:p>
        </p:txBody>
      </p:sp>
      <p:sp>
        <p:nvSpPr>
          <p:cNvPr id="27" name="直角三角形 26"/>
          <p:cNvSpPr/>
          <p:nvPr/>
        </p:nvSpPr>
        <p:spPr>
          <a:xfrm>
            <a:off x="-50400" y="4811486"/>
            <a:ext cx="2046514" cy="2046514"/>
          </a:xfrm>
          <a:prstGeom prst="rtTriangl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 rot="2730273">
            <a:off x="10130243" y="76527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上海电气</a:t>
            </a:r>
            <a:endParaRPr lang="zh-CN" altLang="en-US" sz="36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5295900" y="4052355"/>
            <a:ext cx="1600200" cy="0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9169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g_blurred_backgrounds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0"/>
            <a:ext cx="12192000" cy="81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6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23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g_blurred_backgrounds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58"/>
            <a:ext cx="12192000" cy="81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058"/>
            <a:ext cx="12192000" cy="812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26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" b="10363"/>
          <a:stretch/>
        </p:blipFill>
        <p:spPr>
          <a:xfrm>
            <a:off x="0" y="0"/>
            <a:ext cx="1231976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-1352"/>
            <a:ext cx="12319760" cy="7011752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 rot="7800000">
            <a:off x="9372199" y="134409"/>
            <a:ext cx="3217620" cy="2324566"/>
            <a:chOff x="495300" y="1257300"/>
            <a:chExt cx="6223001" cy="4495800"/>
          </a:xfrm>
        </p:grpSpPr>
        <p:sp>
          <p:nvSpPr>
            <p:cNvPr id="6" name="椭圆 5"/>
            <p:cNvSpPr/>
            <p:nvPr/>
          </p:nvSpPr>
          <p:spPr>
            <a:xfrm>
              <a:off x="495300" y="1257300"/>
              <a:ext cx="4495800" cy="4495800"/>
            </a:xfrm>
            <a:prstGeom prst="ellipse">
              <a:avLst/>
            </a:prstGeom>
            <a:solidFill>
              <a:srgbClr val="FF31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 rot="6024142">
              <a:off x="5181601" y="2980153"/>
              <a:ext cx="990600" cy="2082800"/>
            </a:xfrm>
            <a:prstGeom prst="triangle">
              <a:avLst/>
            </a:prstGeom>
            <a:solidFill>
              <a:srgbClr val="FF31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012914" y="2104209"/>
            <a:ext cx="32768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CN" altLang="en-US" sz="80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颜少华</a:t>
            </a:r>
            <a:endParaRPr lang="en-US" altLang="zh-CN" sz="8000" b="1" dirty="0" smtClean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7" name="图片 16" descr="刘霞.jpg"/>
          <p:cNvPicPr>
            <a:picLocks noChangeAspect="1"/>
          </p:cNvPicPr>
          <p:nvPr/>
        </p:nvPicPr>
        <p:blipFill rotWithShape="1">
          <a:blip r:embed="rId4" cstate="print"/>
          <a:srcRect l="12564"/>
          <a:stretch/>
        </p:blipFill>
        <p:spPr>
          <a:xfrm>
            <a:off x="787332" y="837448"/>
            <a:ext cx="4350967" cy="518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81539" y="109852"/>
            <a:ext cx="1438781" cy="148755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125076" y="4533211"/>
            <a:ext cx="3288005" cy="177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125076" y="5164864"/>
            <a:ext cx="1852905" cy="168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125075" y="5782515"/>
            <a:ext cx="3786527" cy="173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051941" y="4108668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EA3576"/>
                </a:solidFill>
                <a:latin typeface="+mj-ea"/>
                <a:ea typeface="+mj-ea"/>
              </a:rPr>
              <a:t>看似普普通通的一天</a:t>
            </a:r>
            <a:endParaRPr lang="zh-CN" altLang="en-US" sz="2000" b="1" dirty="0">
              <a:solidFill>
                <a:srgbClr val="EA3576"/>
              </a:solidFill>
              <a:latin typeface="+mj-ea"/>
              <a:ea typeface="+mj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29696" y="4765841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EA3576"/>
                </a:solidFill>
                <a:latin typeface="+mj-ea"/>
                <a:ea typeface="+mj-ea"/>
              </a:rPr>
              <a:t>冥冥之中</a:t>
            </a:r>
          </a:p>
        </p:txBody>
      </p:sp>
      <p:sp>
        <p:nvSpPr>
          <p:cNvPr id="16" name="矩形 15"/>
          <p:cNvSpPr/>
          <p:nvPr/>
        </p:nvSpPr>
        <p:spPr>
          <a:xfrm>
            <a:off x="6051941" y="5357972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EA3576"/>
                </a:solidFill>
                <a:latin typeface="+mj-ea"/>
                <a:ea typeface="+mj-ea"/>
              </a:rPr>
              <a:t>翻开了汽轮机厂新的篇章</a:t>
            </a:r>
            <a:endParaRPr lang="zh-CN" altLang="en-US" sz="2000" b="1" dirty="0">
              <a:solidFill>
                <a:srgbClr val="EA3576"/>
              </a:solidFill>
              <a:latin typeface="+mj-ea"/>
              <a:ea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4" r="16217"/>
          <a:stretch/>
        </p:blipFill>
        <p:spPr>
          <a:xfrm>
            <a:off x="761999" y="837448"/>
            <a:ext cx="4495801" cy="51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46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" r="3771"/>
          <a:stretch/>
        </p:blipFill>
        <p:spPr>
          <a:xfrm>
            <a:off x="0" y="778116"/>
            <a:ext cx="12179808" cy="511715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 rot="16200000">
            <a:off x="7781390" y="534207"/>
            <a:ext cx="1414024" cy="1496236"/>
            <a:chOff x="4333646" y="921310"/>
            <a:chExt cx="1248228" cy="1320800"/>
          </a:xfrm>
          <a:solidFill>
            <a:srgbClr val="EA3576"/>
          </a:solidFill>
        </p:grpSpPr>
        <p:cxnSp>
          <p:nvCxnSpPr>
            <p:cNvPr id="46" name="直接连接符 45"/>
            <p:cNvCxnSpPr/>
            <p:nvPr/>
          </p:nvCxnSpPr>
          <p:spPr>
            <a:xfrm>
              <a:off x="4397829" y="928914"/>
              <a:ext cx="1103085" cy="1161143"/>
            </a:xfrm>
            <a:prstGeom prst="line">
              <a:avLst/>
            </a:prstGeom>
            <a:grpFill/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4333646" y="2164956"/>
              <a:ext cx="1248228" cy="0"/>
            </a:xfrm>
            <a:prstGeom prst="line">
              <a:avLst/>
            </a:prstGeom>
            <a:grpFill/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5500914" y="921310"/>
              <a:ext cx="0" cy="1320800"/>
            </a:xfrm>
            <a:prstGeom prst="line">
              <a:avLst/>
            </a:prstGeom>
            <a:grpFill/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组合 48"/>
          <p:cNvGrpSpPr/>
          <p:nvPr/>
        </p:nvGrpSpPr>
        <p:grpSpPr>
          <a:xfrm rot="5400000">
            <a:off x="2998154" y="4690395"/>
            <a:ext cx="1414024" cy="1496236"/>
            <a:chOff x="4333646" y="921310"/>
            <a:chExt cx="1248228" cy="1320800"/>
          </a:xfrm>
        </p:grpSpPr>
        <p:cxnSp>
          <p:nvCxnSpPr>
            <p:cNvPr id="50" name="直接连接符 49"/>
            <p:cNvCxnSpPr/>
            <p:nvPr/>
          </p:nvCxnSpPr>
          <p:spPr>
            <a:xfrm>
              <a:off x="4397829" y="928914"/>
              <a:ext cx="1103085" cy="1161143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4333646" y="2164956"/>
              <a:ext cx="1248228" cy="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5500914" y="921310"/>
              <a:ext cx="0" cy="13208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直角三角形 55"/>
          <p:cNvSpPr/>
          <p:nvPr/>
        </p:nvSpPr>
        <p:spPr>
          <a:xfrm rot="16200000">
            <a:off x="8488402" y="5572146"/>
            <a:ext cx="573379" cy="57337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7" name="直角三角形 56"/>
          <p:cNvSpPr/>
          <p:nvPr/>
        </p:nvSpPr>
        <p:spPr>
          <a:xfrm rot="5400000">
            <a:off x="2918808" y="575313"/>
            <a:ext cx="573379" cy="57337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946286" y="2431634"/>
            <a:ext cx="6290234" cy="1919363"/>
          </a:xfrm>
          <a:prstGeom prst="rect">
            <a:avLst/>
          </a:prstGeom>
          <a:solidFill>
            <a:srgbClr val="FF317B"/>
          </a:solidFill>
        </p:spPr>
        <p:txBody>
          <a:bodyPr wrap="none" lIns="0" tIns="0" rIns="108000" bIns="72000" rtlCol="0">
            <a:spAutoFit/>
          </a:bodyPr>
          <a:lstStyle/>
          <a:p>
            <a:pPr algn="r"/>
            <a:r>
              <a:rPr lang="zh-CN" altLang="en-US" sz="60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世界首套燃机管路</a:t>
            </a:r>
            <a:endParaRPr lang="en-US" altLang="zh-CN" sz="6000" b="1" dirty="0" smtClean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r"/>
            <a:r>
              <a:rPr lang="zh-CN" altLang="en-US" sz="60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国产化的焊接之战</a:t>
            </a:r>
            <a:endParaRPr lang="zh-CN" altLang="en-US" sz="60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0427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" b="103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40502" y="35560"/>
            <a:ext cx="3600000" cy="3600000"/>
          </a:xfrm>
          <a:prstGeom prst="ellipse">
            <a:avLst/>
          </a:prstGeom>
          <a:solidFill>
            <a:srgbClr val="CD1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>
            <a:grpSpLocks noChangeAspect="1"/>
          </p:cNvGrpSpPr>
          <p:nvPr/>
        </p:nvGrpSpPr>
        <p:grpSpPr>
          <a:xfrm>
            <a:off x="1602080" y="1671400"/>
            <a:ext cx="2989831" cy="2160000"/>
            <a:chOff x="495300" y="1257300"/>
            <a:chExt cx="6223001" cy="4495800"/>
          </a:xfrm>
        </p:grpSpPr>
        <p:sp>
          <p:nvSpPr>
            <p:cNvPr id="12" name="椭圆 11"/>
            <p:cNvSpPr/>
            <p:nvPr/>
          </p:nvSpPr>
          <p:spPr>
            <a:xfrm>
              <a:off x="495300" y="1257300"/>
              <a:ext cx="4495800" cy="4495800"/>
            </a:xfrm>
            <a:prstGeom prst="ellipse">
              <a:avLst/>
            </a:prstGeom>
            <a:solidFill>
              <a:srgbClr val="FF31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>
              <a:spLocks noChangeAspect="1"/>
            </p:cNvSpPr>
            <p:nvPr/>
          </p:nvSpPr>
          <p:spPr>
            <a:xfrm rot="6024142">
              <a:off x="5181601" y="2980153"/>
              <a:ext cx="990600" cy="2082800"/>
            </a:xfrm>
            <a:prstGeom prst="triangle">
              <a:avLst/>
            </a:prstGeom>
            <a:solidFill>
              <a:srgbClr val="FF31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Rectangle 96"/>
          <p:cNvSpPr/>
          <p:nvPr/>
        </p:nvSpPr>
        <p:spPr>
          <a:xfrm>
            <a:off x="1950628" y="2441458"/>
            <a:ext cx="1514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重任不觉苦</a:t>
            </a:r>
            <a:endParaRPr lang="en-US" altLang="zh-CN" sz="2000" dirty="0" smtClean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细节见真功</a:t>
            </a:r>
            <a:endParaRPr lang="en-US" altLang="zh-CN" sz="20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2781" y="1042116"/>
            <a:ext cx="2967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54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工匠精神</a:t>
            </a:r>
            <a:endParaRPr lang="zh-CN" altLang="en-US" sz="54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4" name="Rectangle 96"/>
          <p:cNvSpPr/>
          <p:nvPr/>
        </p:nvSpPr>
        <p:spPr>
          <a:xfrm>
            <a:off x="9066933" y="5311578"/>
            <a:ext cx="25250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一丝不</a:t>
            </a:r>
            <a:r>
              <a:rPr lang="zh-CN" altLang="en-US" sz="14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苟、精益求精，是汽轮机厂的一句厂训，也是</a:t>
            </a:r>
            <a:r>
              <a:rPr lang="zh-CN" altLang="en-US" sz="1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颜少华</a:t>
            </a:r>
            <a:r>
              <a:rPr lang="zh-CN" altLang="en-US" sz="1400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工作态度的最好诠释</a:t>
            </a:r>
            <a:endParaRPr lang="en-US" sz="14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066932" y="4588849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rgbClr val="FF317B"/>
                </a:solidFill>
              </a:rPr>
              <a:t>坚守车间第一线</a:t>
            </a:r>
            <a:endParaRPr lang="zh-CN" altLang="en-US" sz="2800" dirty="0">
              <a:solidFill>
                <a:srgbClr val="FF317B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9174593" y="5198411"/>
            <a:ext cx="665825" cy="0"/>
          </a:xfrm>
          <a:prstGeom prst="line">
            <a:avLst/>
          </a:prstGeom>
          <a:ln w="19050">
            <a:solidFill>
              <a:srgbClr val="FF3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67" y="3854449"/>
            <a:ext cx="4427491" cy="288866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40" y="2144513"/>
            <a:ext cx="4379383" cy="285310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9" b="-1449"/>
          <a:stretch/>
        </p:blipFill>
        <p:spPr>
          <a:xfrm>
            <a:off x="7889051" y="276050"/>
            <a:ext cx="4157640" cy="292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60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" b="103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-285750"/>
            <a:ext cx="12192000" cy="715115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 rot="10800000">
            <a:off x="11247420" y="162238"/>
            <a:ext cx="775661" cy="820758"/>
            <a:chOff x="4252686" y="921310"/>
            <a:chExt cx="1248228" cy="132080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4397829" y="928914"/>
              <a:ext cx="1103085" cy="1161143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4252686" y="2090057"/>
              <a:ext cx="1248228" cy="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5500914" y="921310"/>
              <a:ext cx="0" cy="1320800"/>
            </a:xfrm>
            <a:prstGeom prst="line">
              <a:avLst/>
            </a:prstGeom>
            <a:ln w="190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本框 7"/>
          <p:cNvSpPr txBox="1"/>
          <p:nvPr/>
        </p:nvSpPr>
        <p:spPr>
          <a:xfrm>
            <a:off x="866506" y="857379"/>
            <a:ext cx="20377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双</a:t>
            </a:r>
            <a:r>
              <a:rPr lang="zh-CN" altLang="en-US" sz="72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枪</a:t>
            </a:r>
            <a:endParaRPr lang="en-US" altLang="zh-CN" sz="7200" b="1" dirty="0" smtClean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r>
              <a:rPr lang="zh-CN" altLang="en-US" sz="7200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焊将</a:t>
            </a:r>
            <a:endParaRPr lang="zh-CN" altLang="en-US" sz="7200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866506" y="3359050"/>
            <a:ext cx="1677881" cy="0"/>
          </a:xfrm>
          <a:prstGeom prst="line">
            <a:avLst/>
          </a:prstGeom>
          <a:ln w="76200">
            <a:solidFill>
              <a:srgbClr val="FF3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866506" y="367628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一丝一毫的松懈</a:t>
            </a:r>
            <a:endParaRPr lang="en-US" altLang="zh-CN" dirty="0" smtClean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结</a:t>
            </a:r>
            <a:r>
              <a:rPr lang="zh-CN" altLang="en-US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果将是前功尽弃</a:t>
            </a:r>
            <a:endParaRPr lang="zh-CN" altLang="en-US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2" name="直角三角形 11"/>
          <p:cNvSpPr/>
          <p:nvPr/>
        </p:nvSpPr>
        <p:spPr>
          <a:xfrm rot="10800000">
            <a:off x="10976908" y="1204183"/>
            <a:ext cx="292963" cy="292963"/>
          </a:xfrm>
          <a:prstGeom prst="rtTriangle">
            <a:avLst/>
          </a:prstGeom>
          <a:solidFill>
            <a:srgbClr val="FF3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直角三角形 13"/>
          <p:cNvSpPr/>
          <p:nvPr/>
        </p:nvSpPr>
        <p:spPr>
          <a:xfrm>
            <a:off x="3515537" y="5935770"/>
            <a:ext cx="573379" cy="573379"/>
          </a:xfrm>
          <a:prstGeom prst="rtTriangle">
            <a:avLst/>
          </a:prstGeom>
          <a:solidFill>
            <a:srgbClr val="FF3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16" y="1424213"/>
            <a:ext cx="6756230" cy="450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18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7" b="103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52450" y="546100"/>
            <a:ext cx="11087100" cy="57658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41372" y="2663107"/>
            <a:ext cx="2044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从无到有</a:t>
            </a:r>
            <a:endParaRPr lang="en-US" altLang="zh-CN" b="1" dirty="0" smtClean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r>
              <a:rPr lang="zh-CN" altLang="en-US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是创造、是新生</a:t>
            </a:r>
            <a:endParaRPr lang="en-US" altLang="zh-CN" b="1" dirty="0" smtClean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r>
              <a:rPr lang="zh-CN" altLang="en-US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无声处听惊雷</a:t>
            </a:r>
            <a:endParaRPr lang="en-US" altLang="zh-CN" b="1" dirty="0" smtClean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r>
              <a:rPr lang="zh-CN" altLang="en-US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是人类历史的缩影</a:t>
            </a:r>
            <a:endParaRPr lang="zh-CN" altLang="en-US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2733" y="626224"/>
            <a:ext cx="5692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 smtClean="0">
                <a:solidFill>
                  <a:srgbClr val="FF317B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左手→</a:t>
            </a:r>
            <a:r>
              <a:rPr lang="en-US" altLang="zh-CN" sz="9600" dirty="0" smtClean="0">
                <a:solidFill>
                  <a:srgbClr val="FF317B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50</a:t>
            </a:r>
            <a:endParaRPr lang="zh-CN" altLang="en-US" sz="9600" dirty="0">
              <a:solidFill>
                <a:srgbClr val="FF317B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042415" y="2619196"/>
            <a:ext cx="0" cy="1366662"/>
          </a:xfrm>
          <a:prstGeom prst="line">
            <a:avLst/>
          </a:prstGeom>
          <a:ln w="76200">
            <a:solidFill>
              <a:srgbClr val="EA3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7058618" y="1800409"/>
            <a:ext cx="4572000" cy="45114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文本框 61"/>
          <p:cNvSpPr txBox="1"/>
          <p:nvPr/>
        </p:nvSpPr>
        <p:spPr>
          <a:xfrm>
            <a:off x="7080162" y="2098816"/>
            <a:ext cx="44935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 smtClean="0">
                <a:solidFill>
                  <a:srgbClr val="FF317B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50</a:t>
            </a:r>
            <a:r>
              <a:rPr lang="zh-CN" altLang="en-US" sz="9600" dirty="0" smtClean="0">
                <a:solidFill>
                  <a:srgbClr val="FF317B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→</a:t>
            </a:r>
            <a:r>
              <a:rPr lang="en-US" altLang="zh-CN" sz="9600" dirty="0" smtClean="0">
                <a:solidFill>
                  <a:srgbClr val="FF317B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100</a:t>
            </a:r>
            <a:endParaRPr lang="zh-CN" altLang="en-US" sz="9600" dirty="0">
              <a:solidFill>
                <a:srgbClr val="FF317B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9150560" y="4448518"/>
            <a:ext cx="2044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从少到多</a:t>
            </a:r>
            <a:endParaRPr lang="en-US" altLang="zh-CN" b="1" dirty="0" smtClean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r"/>
            <a:r>
              <a:rPr lang="zh-CN" altLang="en-US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是模仿、是复制</a:t>
            </a:r>
            <a:endParaRPr lang="en-US" altLang="zh-CN" b="1" dirty="0" smtClean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r"/>
            <a:r>
              <a:rPr lang="zh-CN" altLang="en-US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望不尽旧江山</a:t>
            </a:r>
            <a:endParaRPr lang="en-US" altLang="zh-CN" b="1" dirty="0" smtClean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r"/>
            <a:r>
              <a:rPr lang="zh-CN" altLang="en-US" b="1" dirty="0" smtClean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是机械一般的轮回</a:t>
            </a:r>
            <a:endParaRPr lang="zh-CN" altLang="en-US" b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64" name="直接连接符 63"/>
          <p:cNvCxnSpPr/>
          <p:nvPr/>
        </p:nvCxnSpPr>
        <p:spPr>
          <a:xfrm>
            <a:off x="11342811" y="4448518"/>
            <a:ext cx="0" cy="1366662"/>
          </a:xfrm>
          <a:prstGeom prst="line">
            <a:avLst/>
          </a:prstGeom>
          <a:ln w="76200">
            <a:solidFill>
              <a:srgbClr val="EA35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 flipV="1">
            <a:off x="4682651" y="1815340"/>
            <a:ext cx="1802594" cy="2925854"/>
          </a:xfrm>
          <a:prstGeom prst="line">
            <a:avLst/>
          </a:prstGeom>
          <a:ln w="76200">
            <a:solidFill>
              <a:srgbClr val="FF3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581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2137</TotalTime>
  <Words>183</Words>
  <Application>Microsoft Office PowerPoint</Application>
  <PresentationFormat>自定义</PresentationFormat>
  <Paragraphs>50</Paragraphs>
  <Slides>12</Slides>
  <Notes>10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3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lx</cp:lastModifiedBy>
  <cp:revision>140</cp:revision>
  <dcterms:created xsi:type="dcterms:W3CDTF">2016-05-22T04:55:18Z</dcterms:created>
  <dcterms:modified xsi:type="dcterms:W3CDTF">2017-06-29T00:23:16Z</dcterms:modified>
</cp:coreProperties>
</file>