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xlsx" ContentType="application/vnd.openxmlformats-officedocument.spreadsheetml.sheet"/>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436" r:id="rId2"/>
    <p:sldId id="428" r:id="rId3"/>
    <p:sldId id="458" r:id="rId4"/>
    <p:sldId id="333" r:id="rId5"/>
    <p:sldId id="356" r:id="rId6"/>
    <p:sldId id="386" r:id="rId7"/>
    <p:sldId id="385" r:id="rId8"/>
    <p:sldId id="357" r:id="rId9"/>
    <p:sldId id="454" r:id="rId10"/>
    <p:sldId id="429" r:id="rId11"/>
    <p:sldId id="459" r:id="rId12"/>
    <p:sldId id="395" r:id="rId13"/>
    <p:sldId id="396" r:id="rId14"/>
    <p:sldId id="397" r:id="rId15"/>
    <p:sldId id="398" r:id="rId16"/>
    <p:sldId id="457" r:id="rId17"/>
    <p:sldId id="399" r:id="rId18"/>
    <p:sldId id="400" r:id="rId19"/>
    <p:sldId id="440" r:id="rId20"/>
    <p:sldId id="402" r:id="rId21"/>
    <p:sldId id="404" r:id="rId22"/>
    <p:sldId id="460" r:id="rId23"/>
    <p:sldId id="465" r:id="rId24"/>
    <p:sldId id="461" r:id="rId25"/>
    <p:sldId id="406" r:id="rId26"/>
    <p:sldId id="407" r:id="rId27"/>
    <p:sldId id="438" r:id="rId28"/>
    <p:sldId id="439" r:id="rId29"/>
    <p:sldId id="463" r:id="rId30"/>
    <p:sldId id="411" r:id="rId31"/>
    <p:sldId id="412" r:id="rId32"/>
    <p:sldId id="448" r:id="rId33"/>
    <p:sldId id="449" r:id="rId34"/>
    <p:sldId id="414" r:id="rId35"/>
    <p:sldId id="415" r:id="rId36"/>
    <p:sldId id="416" r:id="rId37"/>
    <p:sldId id="432" r:id="rId38"/>
    <p:sldId id="430" r:id="rId39"/>
    <p:sldId id="433" r:id="rId40"/>
    <p:sldId id="443" r:id="rId41"/>
    <p:sldId id="380" r:id="rId42"/>
    <p:sldId id="381" r:id="rId43"/>
    <p:sldId id="453" r:id="rId44"/>
    <p:sldId id="392" r:id="rId45"/>
    <p:sldId id="339" r:id="rId46"/>
    <p:sldId id="340" r:id="rId47"/>
    <p:sldId id="343" r:id="rId48"/>
    <p:sldId id="344" r:id="rId49"/>
    <p:sldId id="444" r:id="rId50"/>
    <p:sldId id="445" r:id="rId51"/>
    <p:sldId id="388" r:id="rId52"/>
    <p:sldId id="451" r:id="rId53"/>
    <p:sldId id="455" r:id="rId54"/>
    <p:sldId id="431" r:id="rId55"/>
    <p:sldId id="332" r:id="rId56"/>
    <p:sldId id="464" r:id="rId57"/>
  </p:sldIdLst>
  <p:sldSz cx="10690225" cy="5937250"/>
  <p:notesSz cx="6858000" cy="9144000"/>
  <p:defaultTextStyle>
    <a:defPPr>
      <a:defRPr lang="zh-CN"/>
    </a:defPPr>
    <a:lvl1pPr marL="0" algn="l" defTabSz="1064087" rtl="0" eaLnBrk="1" latinLnBrk="0" hangingPunct="1">
      <a:defRPr sz="2100" kern="1200">
        <a:solidFill>
          <a:schemeClr val="tx1"/>
        </a:solidFill>
        <a:latin typeface="+mn-lt"/>
        <a:ea typeface="+mn-ea"/>
        <a:cs typeface="+mn-cs"/>
      </a:defRPr>
    </a:lvl1pPr>
    <a:lvl2pPr marL="532044" algn="l" defTabSz="1064087" rtl="0" eaLnBrk="1" latinLnBrk="0" hangingPunct="1">
      <a:defRPr sz="2100" kern="1200">
        <a:solidFill>
          <a:schemeClr val="tx1"/>
        </a:solidFill>
        <a:latin typeface="+mn-lt"/>
        <a:ea typeface="+mn-ea"/>
        <a:cs typeface="+mn-cs"/>
      </a:defRPr>
    </a:lvl2pPr>
    <a:lvl3pPr marL="1064087" algn="l" defTabSz="1064087" rtl="0" eaLnBrk="1" latinLnBrk="0" hangingPunct="1">
      <a:defRPr sz="2100" kern="1200">
        <a:solidFill>
          <a:schemeClr val="tx1"/>
        </a:solidFill>
        <a:latin typeface="+mn-lt"/>
        <a:ea typeface="+mn-ea"/>
        <a:cs typeface="+mn-cs"/>
      </a:defRPr>
    </a:lvl3pPr>
    <a:lvl4pPr marL="1596131" algn="l" defTabSz="1064087" rtl="0" eaLnBrk="1" latinLnBrk="0" hangingPunct="1">
      <a:defRPr sz="2100" kern="1200">
        <a:solidFill>
          <a:schemeClr val="tx1"/>
        </a:solidFill>
        <a:latin typeface="+mn-lt"/>
        <a:ea typeface="+mn-ea"/>
        <a:cs typeface="+mn-cs"/>
      </a:defRPr>
    </a:lvl4pPr>
    <a:lvl5pPr marL="2128175" algn="l" defTabSz="1064087" rtl="0" eaLnBrk="1" latinLnBrk="0" hangingPunct="1">
      <a:defRPr sz="2100" kern="1200">
        <a:solidFill>
          <a:schemeClr val="tx1"/>
        </a:solidFill>
        <a:latin typeface="+mn-lt"/>
        <a:ea typeface="+mn-ea"/>
        <a:cs typeface="+mn-cs"/>
      </a:defRPr>
    </a:lvl5pPr>
    <a:lvl6pPr marL="2660218" algn="l" defTabSz="1064087" rtl="0" eaLnBrk="1" latinLnBrk="0" hangingPunct="1">
      <a:defRPr sz="2100" kern="1200">
        <a:solidFill>
          <a:schemeClr val="tx1"/>
        </a:solidFill>
        <a:latin typeface="+mn-lt"/>
        <a:ea typeface="+mn-ea"/>
        <a:cs typeface="+mn-cs"/>
      </a:defRPr>
    </a:lvl6pPr>
    <a:lvl7pPr marL="3192262" algn="l" defTabSz="1064087" rtl="0" eaLnBrk="1" latinLnBrk="0" hangingPunct="1">
      <a:defRPr sz="2100" kern="1200">
        <a:solidFill>
          <a:schemeClr val="tx1"/>
        </a:solidFill>
        <a:latin typeface="+mn-lt"/>
        <a:ea typeface="+mn-ea"/>
        <a:cs typeface="+mn-cs"/>
      </a:defRPr>
    </a:lvl7pPr>
    <a:lvl8pPr marL="3724305" algn="l" defTabSz="1064087" rtl="0" eaLnBrk="1" latinLnBrk="0" hangingPunct="1">
      <a:defRPr sz="2100" kern="1200">
        <a:solidFill>
          <a:schemeClr val="tx1"/>
        </a:solidFill>
        <a:latin typeface="+mn-lt"/>
        <a:ea typeface="+mn-ea"/>
        <a:cs typeface="+mn-cs"/>
      </a:defRPr>
    </a:lvl8pPr>
    <a:lvl9pPr marL="4256349" algn="l" defTabSz="1064087"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FFFFFF"/>
    <a:srgbClr val="0000FF"/>
    <a:srgbClr val="000000"/>
    <a:srgbClr val="F2DCDB"/>
    <a:srgbClr val="138A70"/>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737" autoAdjust="0"/>
  </p:normalViewPr>
  <p:slideViewPr>
    <p:cSldViewPr>
      <p:cViewPr>
        <p:scale>
          <a:sx n="30" d="100"/>
          <a:sy n="30" d="100"/>
        </p:scale>
        <p:origin x="-2508" y="-966"/>
      </p:cViewPr>
      <p:guideLst>
        <p:guide orient="horz" pos="1870"/>
        <p:guide pos="3367"/>
      </p:guideLst>
    </p:cSldViewPr>
  </p:slideViewPr>
  <p:outlineViewPr>
    <p:cViewPr>
      <p:scale>
        <a:sx n="33" d="100"/>
        <a:sy n="33" d="100"/>
      </p:scale>
      <p:origin x="0" y="1848"/>
    </p:cViewPr>
  </p:outlineViewPr>
  <p:notesTextViewPr>
    <p:cViewPr>
      <p:scale>
        <a:sx n="100" d="100"/>
        <a:sy n="100" d="100"/>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___1.xlsx"/></Relationships>
</file>

<file path=ppt/charts/chart1.xml><?xml version="1.0" encoding="utf-8"?>
<c:chartSpace xmlns:c="http://schemas.openxmlformats.org/drawingml/2006/chart" xmlns:a="http://schemas.openxmlformats.org/drawingml/2006/main" xmlns:r="http://schemas.openxmlformats.org/officeDocument/2006/relationships">
  <c:lang val="zh-CN"/>
  <c:style val="4"/>
  <c:chart>
    <c:autoTitleDeleted val="1"/>
    <c:plotArea>
      <c:layout/>
      <c:pieChart>
        <c:varyColors val="1"/>
        <c:ser>
          <c:idx val="0"/>
          <c:order val="0"/>
          <c:tx>
            <c:strRef>
              <c:f>工作表1!$B$1</c:f>
              <c:strCache>
                <c:ptCount val="1"/>
                <c:pt idx="0">
                  <c:v>销售额</c:v>
                </c:pt>
              </c:strCache>
            </c:strRef>
          </c:tx>
          <c:explosion val="3"/>
          <c:cat>
            <c:strRef>
              <c:f>工作表1!$A$2:$A$5</c:f>
              <c:strCache>
                <c:ptCount val="4"/>
                <c:pt idx="0">
                  <c:v>橡胶轮胎</c:v>
                </c:pt>
                <c:pt idx="1">
                  <c:v>园区开发商业地区</c:v>
                </c:pt>
                <c:pt idx="2">
                  <c:v>生物制药及其他</c:v>
                </c:pt>
                <c:pt idx="3">
                  <c:v>纺织服装</c:v>
                </c:pt>
              </c:strCache>
            </c:strRef>
          </c:cat>
          <c:val>
            <c:numRef>
              <c:f>工作表1!$B$2:$B$5</c:f>
              <c:numCache>
                <c:formatCode>0%</c:formatCode>
                <c:ptCount val="4"/>
                <c:pt idx="0">
                  <c:v>0.27</c:v>
                </c:pt>
                <c:pt idx="1">
                  <c:v>0.18000000000000024</c:v>
                </c:pt>
                <c:pt idx="2">
                  <c:v>0.05</c:v>
                </c:pt>
                <c:pt idx="3">
                  <c:v>0.5</c:v>
                </c:pt>
              </c:numCache>
            </c:numRef>
          </c:val>
          <c:extLst xmlns:c16r2="http://schemas.microsoft.com/office/drawing/2015/06/chart">
            <c:ext xmlns:c16="http://schemas.microsoft.com/office/drawing/2014/chart" uri="{C3380CC4-5D6E-409C-BE32-E72D297353CC}">
              <c16:uniqueId val="{0000000A-19F3-4FD5-A450-BC2D92781050}"/>
            </c:ext>
          </c:extLst>
        </c:ser>
        <c:firstSliceAng val="0"/>
      </c:pieChart>
    </c:plotArea>
    <c:plotVisOnly val="1"/>
    <c:dispBlanksAs val="zero"/>
  </c:chart>
  <c:txPr>
    <a:bodyPr/>
    <a:lstStyle/>
    <a:p>
      <a:pPr>
        <a:defRPr sz="1800"/>
      </a:pPr>
      <a:endParaRPr lang="zh-CN"/>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2C0346-604A-4F55-98AB-668BE2B474B6}" type="datetimeFigureOut">
              <a:rPr lang="zh-CN" altLang="en-US" smtClean="0"/>
              <a:pPr/>
              <a:t>2018/6/13</a:t>
            </a:fld>
            <a:endParaRPr lang="zh-CN" altLang="en-US"/>
          </a:p>
        </p:txBody>
      </p:sp>
      <p:sp>
        <p:nvSpPr>
          <p:cNvPr id="4" name="幻灯片图像占位符 3"/>
          <p:cNvSpPr>
            <a:spLocks noGrp="1" noRot="1" noChangeAspect="1"/>
          </p:cNvSpPr>
          <p:nvPr>
            <p:ph type="sldImg" idx="2"/>
          </p:nvPr>
        </p:nvSpPr>
        <p:spPr>
          <a:xfrm>
            <a:off x="342900" y="685800"/>
            <a:ext cx="61722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E29091-0762-41F0-93CC-3C656685625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1064087" rtl="0" eaLnBrk="1" latinLnBrk="0" hangingPunct="1">
      <a:defRPr sz="1400" kern="1200">
        <a:solidFill>
          <a:schemeClr val="tx1"/>
        </a:solidFill>
        <a:latin typeface="+mn-lt"/>
        <a:ea typeface="+mn-ea"/>
        <a:cs typeface="+mn-cs"/>
      </a:defRPr>
    </a:lvl1pPr>
    <a:lvl2pPr marL="532044" algn="l" defTabSz="1064087" rtl="0" eaLnBrk="1" latinLnBrk="0" hangingPunct="1">
      <a:defRPr sz="1400" kern="1200">
        <a:solidFill>
          <a:schemeClr val="tx1"/>
        </a:solidFill>
        <a:latin typeface="+mn-lt"/>
        <a:ea typeface="+mn-ea"/>
        <a:cs typeface="+mn-cs"/>
      </a:defRPr>
    </a:lvl2pPr>
    <a:lvl3pPr marL="1064087" algn="l" defTabSz="1064087" rtl="0" eaLnBrk="1" latinLnBrk="0" hangingPunct="1">
      <a:defRPr sz="1400" kern="1200">
        <a:solidFill>
          <a:schemeClr val="tx1"/>
        </a:solidFill>
        <a:latin typeface="+mn-lt"/>
        <a:ea typeface="+mn-ea"/>
        <a:cs typeface="+mn-cs"/>
      </a:defRPr>
    </a:lvl3pPr>
    <a:lvl4pPr marL="1596131" algn="l" defTabSz="1064087" rtl="0" eaLnBrk="1" latinLnBrk="0" hangingPunct="1">
      <a:defRPr sz="1400" kern="1200">
        <a:solidFill>
          <a:schemeClr val="tx1"/>
        </a:solidFill>
        <a:latin typeface="+mn-lt"/>
        <a:ea typeface="+mn-ea"/>
        <a:cs typeface="+mn-cs"/>
      </a:defRPr>
    </a:lvl4pPr>
    <a:lvl5pPr marL="2128175" algn="l" defTabSz="1064087" rtl="0" eaLnBrk="1" latinLnBrk="0" hangingPunct="1">
      <a:defRPr sz="1400" kern="1200">
        <a:solidFill>
          <a:schemeClr val="tx1"/>
        </a:solidFill>
        <a:latin typeface="+mn-lt"/>
        <a:ea typeface="+mn-ea"/>
        <a:cs typeface="+mn-cs"/>
      </a:defRPr>
    </a:lvl5pPr>
    <a:lvl6pPr marL="2660218" algn="l" defTabSz="1064087" rtl="0" eaLnBrk="1" latinLnBrk="0" hangingPunct="1">
      <a:defRPr sz="1400" kern="1200">
        <a:solidFill>
          <a:schemeClr val="tx1"/>
        </a:solidFill>
        <a:latin typeface="+mn-lt"/>
        <a:ea typeface="+mn-ea"/>
        <a:cs typeface="+mn-cs"/>
      </a:defRPr>
    </a:lvl6pPr>
    <a:lvl7pPr marL="3192262" algn="l" defTabSz="1064087" rtl="0" eaLnBrk="1" latinLnBrk="0" hangingPunct="1">
      <a:defRPr sz="1400" kern="1200">
        <a:solidFill>
          <a:schemeClr val="tx1"/>
        </a:solidFill>
        <a:latin typeface="+mn-lt"/>
        <a:ea typeface="+mn-ea"/>
        <a:cs typeface="+mn-cs"/>
      </a:defRPr>
    </a:lvl7pPr>
    <a:lvl8pPr marL="3724305" algn="l" defTabSz="1064087" rtl="0" eaLnBrk="1" latinLnBrk="0" hangingPunct="1">
      <a:defRPr sz="1400" kern="1200">
        <a:solidFill>
          <a:schemeClr val="tx1"/>
        </a:solidFill>
        <a:latin typeface="+mn-lt"/>
        <a:ea typeface="+mn-ea"/>
        <a:cs typeface="+mn-cs"/>
      </a:defRPr>
    </a:lvl8pPr>
    <a:lvl9pPr marL="4256349" algn="l" defTabSz="1064087"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7E29091-0762-41F0-93CC-3C6566856254}" type="slidenum">
              <a:rPr lang="zh-CN" altLang="en-US" smtClean="0"/>
              <a:pPr/>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42900" y="685800"/>
            <a:ext cx="61722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7E29091-0762-41F0-93CC-3C6566856254}" type="slidenum">
              <a:rPr lang="zh-CN" altLang="en-US" smtClean="0"/>
              <a:pPr/>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42900" y="685800"/>
            <a:ext cx="61722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7E29091-0762-41F0-93CC-3C6566856254}" type="slidenum">
              <a:rPr lang="zh-CN" altLang="en-US" smtClean="0"/>
              <a:pPr/>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7E29091-0762-41F0-93CC-3C6566856254}" type="slidenum">
              <a:rPr lang="zh-CN" altLang="en-US" smtClean="0"/>
              <a:pPr/>
              <a:t>15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42900" y="685800"/>
            <a:ext cx="61722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7E29091-0762-41F0-93CC-3C6566856254}" type="slidenum">
              <a:rPr lang="zh-CN" altLang="en-US" smtClean="0"/>
              <a:pPr/>
              <a:t>25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7E29091-0762-41F0-93CC-3C6566856254}" type="slidenum">
              <a:rPr lang="zh-CN" altLang="en-US" smtClean="0"/>
              <a:pPr/>
              <a:t>26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7E29091-0762-41F0-93CC-3C6566856254}" type="slidenum">
              <a:rPr lang="zh-CN" altLang="en-US" smtClean="0"/>
              <a:pPr/>
              <a:t>33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01767" y="1844396"/>
            <a:ext cx="9086691" cy="1272661"/>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603534" y="3364442"/>
            <a:ext cx="7483158" cy="1517297"/>
          </a:xfrm>
        </p:spPr>
        <p:txBody>
          <a:bodyPr/>
          <a:lstStyle>
            <a:lvl1pPr marL="0" indent="0" algn="ctr">
              <a:buNone/>
              <a:defRPr>
                <a:solidFill>
                  <a:schemeClr val="tx1">
                    <a:tint val="75000"/>
                  </a:schemeClr>
                </a:solidFill>
              </a:defRPr>
            </a:lvl1pPr>
            <a:lvl2pPr marL="532044" indent="0" algn="ctr">
              <a:buNone/>
              <a:defRPr>
                <a:solidFill>
                  <a:schemeClr val="tx1">
                    <a:tint val="75000"/>
                  </a:schemeClr>
                </a:solidFill>
              </a:defRPr>
            </a:lvl2pPr>
            <a:lvl3pPr marL="1064087" indent="0" algn="ctr">
              <a:buNone/>
              <a:defRPr>
                <a:solidFill>
                  <a:schemeClr val="tx1">
                    <a:tint val="75000"/>
                  </a:schemeClr>
                </a:solidFill>
              </a:defRPr>
            </a:lvl3pPr>
            <a:lvl4pPr marL="1596131" indent="0" algn="ctr">
              <a:buNone/>
              <a:defRPr>
                <a:solidFill>
                  <a:schemeClr val="tx1">
                    <a:tint val="75000"/>
                  </a:schemeClr>
                </a:solidFill>
              </a:defRPr>
            </a:lvl4pPr>
            <a:lvl5pPr marL="2128175" indent="0" algn="ctr">
              <a:buNone/>
              <a:defRPr>
                <a:solidFill>
                  <a:schemeClr val="tx1">
                    <a:tint val="75000"/>
                  </a:schemeClr>
                </a:solidFill>
              </a:defRPr>
            </a:lvl5pPr>
            <a:lvl6pPr marL="2660218" indent="0" algn="ctr">
              <a:buNone/>
              <a:defRPr>
                <a:solidFill>
                  <a:schemeClr val="tx1">
                    <a:tint val="75000"/>
                  </a:schemeClr>
                </a:solidFill>
              </a:defRPr>
            </a:lvl6pPr>
            <a:lvl7pPr marL="3192262" indent="0" algn="ctr">
              <a:buNone/>
              <a:defRPr>
                <a:solidFill>
                  <a:schemeClr val="tx1">
                    <a:tint val="75000"/>
                  </a:schemeClr>
                </a:solidFill>
              </a:defRPr>
            </a:lvl7pPr>
            <a:lvl8pPr marL="3724305" indent="0" algn="ctr">
              <a:buNone/>
              <a:defRPr>
                <a:solidFill>
                  <a:schemeClr val="tx1">
                    <a:tint val="75000"/>
                  </a:schemeClr>
                </a:solidFill>
              </a:defRPr>
            </a:lvl8pPr>
            <a:lvl9pPr marL="4256349"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F02EA7D-E913-4D86-98CF-E8D153BC7170}" type="datetimeFigureOut">
              <a:rPr lang="zh-CN" altLang="en-US" smtClean="0"/>
              <a:pPr/>
              <a:t>2018/6/13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C7637A-29F6-4516-869E-7DA4FBFEE148}"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F02EA7D-E913-4D86-98CF-E8D153BC7170}" type="datetimeFigureOut">
              <a:rPr lang="zh-CN" altLang="en-US" smtClean="0"/>
              <a:pPr/>
              <a:t>2018/6/13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C7637A-29F6-4516-869E-7DA4FBFEE148}"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750413" y="178667"/>
            <a:ext cx="2405301" cy="379874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34511" y="178667"/>
            <a:ext cx="7037731" cy="379874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F02EA7D-E913-4D86-98CF-E8D153BC7170}" type="datetimeFigureOut">
              <a:rPr lang="zh-CN" altLang="en-US" smtClean="0"/>
              <a:pPr/>
              <a:t>2018/6/13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C7637A-29F6-4516-869E-7DA4FBFEE148}"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F02EA7D-E913-4D86-98CF-E8D153BC7170}" type="datetimeFigureOut">
              <a:rPr lang="zh-CN" altLang="en-US" smtClean="0"/>
              <a:pPr/>
              <a:t>2018/6/13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C7637A-29F6-4516-869E-7DA4FBFEE148}"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44454" y="3815234"/>
            <a:ext cx="9086691" cy="1179204"/>
          </a:xfrm>
        </p:spPr>
        <p:txBody>
          <a:bodyPr anchor="t"/>
          <a:lstStyle>
            <a:lvl1pPr algn="l">
              <a:defRPr sz="47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4454" y="2516460"/>
            <a:ext cx="9086691" cy="1298773"/>
          </a:xfrm>
        </p:spPr>
        <p:txBody>
          <a:bodyPr anchor="b"/>
          <a:lstStyle>
            <a:lvl1pPr marL="0" indent="0">
              <a:buNone/>
              <a:defRPr sz="2300">
                <a:solidFill>
                  <a:schemeClr val="tx1">
                    <a:tint val="75000"/>
                  </a:schemeClr>
                </a:solidFill>
              </a:defRPr>
            </a:lvl1pPr>
            <a:lvl2pPr marL="532044" indent="0">
              <a:buNone/>
              <a:defRPr sz="2100">
                <a:solidFill>
                  <a:schemeClr val="tx1">
                    <a:tint val="75000"/>
                  </a:schemeClr>
                </a:solidFill>
              </a:defRPr>
            </a:lvl2pPr>
            <a:lvl3pPr marL="1064087" indent="0">
              <a:buNone/>
              <a:defRPr sz="1900">
                <a:solidFill>
                  <a:schemeClr val="tx1">
                    <a:tint val="75000"/>
                  </a:schemeClr>
                </a:solidFill>
              </a:defRPr>
            </a:lvl3pPr>
            <a:lvl4pPr marL="1596131" indent="0">
              <a:buNone/>
              <a:defRPr sz="1600">
                <a:solidFill>
                  <a:schemeClr val="tx1">
                    <a:tint val="75000"/>
                  </a:schemeClr>
                </a:solidFill>
              </a:defRPr>
            </a:lvl4pPr>
            <a:lvl5pPr marL="2128175" indent="0">
              <a:buNone/>
              <a:defRPr sz="1600">
                <a:solidFill>
                  <a:schemeClr val="tx1">
                    <a:tint val="75000"/>
                  </a:schemeClr>
                </a:solidFill>
              </a:defRPr>
            </a:lvl5pPr>
            <a:lvl6pPr marL="2660218" indent="0">
              <a:buNone/>
              <a:defRPr sz="1600">
                <a:solidFill>
                  <a:schemeClr val="tx1">
                    <a:tint val="75000"/>
                  </a:schemeClr>
                </a:solidFill>
              </a:defRPr>
            </a:lvl6pPr>
            <a:lvl7pPr marL="3192262" indent="0">
              <a:buNone/>
              <a:defRPr sz="1600">
                <a:solidFill>
                  <a:schemeClr val="tx1">
                    <a:tint val="75000"/>
                  </a:schemeClr>
                </a:solidFill>
              </a:defRPr>
            </a:lvl7pPr>
            <a:lvl8pPr marL="3724305" indent="0">
              <a:buNone/>
              <a:defRPr sz="1600">
                <a:solidFill>
                  <a:schemeClr val="tx1">
                    <a:tint val="75000"/>
                  </a:schemeClr>
                </a:solidFill>
              </a:defRPr>
            </a:lvl8pPr>
            <a:lvl9pPr marL="4256349"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F02EA7D-E913-4D86-98CF-E8D153BC7170}" type="datetimeFigureOut">
              <a:rPr lang="zh-CN" altLang="en-US" smtClean="0"/>
              <a:pPr/>
              <a:t>2018/6/13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C7637A-29F6-4516-869E-7DA4FBFEE148}"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34511" y="1039019"/>
            <a:ext cx="4721516" cy="2938389"/>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434198" y="1039019"/>
            <a:ext cx="4721516" cy="2938389"/>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F02EA7D-E913-4D86-98CF-E8D153BC7170}" type="datetimeFigureOut">
              <a:rPr lang="zh-CN" altLang="en-US" smtClean="0"/>
              <a:pPr/>
              <a:t>2018/6/13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7637A-29F6-4516-869E-7DA4FBFEE148}"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34511" y="237766"/>
            <a:ext cx="9621203" cy="989542"/>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34511" y="1329010"/>
            <a:ext cx="4723373" cy="553869"/>
          </a:xfrm>
        </p:spPr>
        <p:txBody>
          <a:bodyPr anchor="b"/>
          <a:lstStyle>
            <a:lvl1pPr marL="0" indent="0">
              <a:buNone/>
              <a:defRPr sz="2800" b="1"/>
            </a:lvl1pPr>
            <a:lvl2pPr marL="532044" indent="0">
              <a:buNone/>
              <a:defRPr sz="2300" b="1"/>
            </a:lvl2pPr>
            <a:lvl3pPr marL="1064087" indent="0">
              <a:buNone/>
              <a:defRPr sz="2100" b="1"/>
            </a:lvl3pPr>
            <a:lvl4pPr marL="1596131" indent="0">
              <a:buNone/>
              <a:defRPr sz="1900" b="1"/>
            </a:lvl4pPr>
            <a:lvl5pPr marL="2128175" indent="0">
              <a:buNone/>
              <a:defRPr sz="1900" b="1"/>
            </a:lvl5pPr>
            <a:lvl6pPr marL="2660218" indent="0">
              <a:buNone/>
              <a:defRPr sz="1900" b="1"/>
            </a:lvl6pPr>
            <a:lvl7pPr marL="3192262" indent="0">
              <a:buNone/>
              <a:defRPr sz="1900" b="1"/>
            </a:lvl7pPr>
            <a:lvl8pPr marL="3724305" indent="0">
              <a:buNone/>
              <a:defRPr sz="1900" b="1"/>
            </a:lvl8pPr>
            <a:lvl9pPr marL="4256349" indent="0">
              <a:buNone/>
              <a:defRPr sz="1900" b="1"/>
            </a:lvl9pPr>
          </a:lstStyle>
          <a:p>
            <a:pPr lvl="0"/>
            <a:r>
              <a:rPr lang="zh-CN" altLang="en-US" smtClean="0"/>
              <a:t>单击此处编辑母版文本样式</a:t>
            </a:r>
          </a:p>
        </p:txBody>
      </p:sp>
      <p:sp>
        <p:nvSpPr>
          <p:cNvPr id="4" name="内容占位符 3"/>
          <p:cNvSpPr>
            <a:spLocks noGrp="1"/>
          </p:cNvSpPr>
          <p:nvPr>
            <p:ph sz="half" idx="2"/>
          </p:nvPr>
        </p:nvSpPr>
        <p:spPr>
          <a:xfrm>
            <a:off x="534511" y="1882878"/>
            <a:ext cx="4723373" cy="3420791"/>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430488" y="1329010"/>
            <a:ext cx="4725228" cy="553869"/>
          </a:xfrm>
        </p:spPr>
        <p:txBody>
          <a:bodyPr anchor="b"/>
          <a:lstStyle>
            <a:lvl1pPr marL="0" indent="0">
              <a:buNone/>
              <a:defRPr sz="2800" b="1"/>
            </a:lvl1pPr>
            <a:lvl2pPr marL="532044" indent="0">
              <a:buNone/>
              <a:defRPr sz="2300" b="1"/>
            </a:lvl2pPr>
            <a:lvl3pPr marL="1064087" indent="0">
              <a:buNone/>
              <a:defRPr sz="2100" b="1"/>
            </a:lvl3pPr>
            <a:lvl4pPr marL="1596131" indent="0">
              <a:buNone/>
              <a:defRPr sz="1900" b="1"/>
            </a:lvl4pPr>
            <a:lvl5pPr marL="2128175" indent="0">
              <a:buNone/>
              <a:defRPr sz="1900" b="1"/>
            </a:lvl5pPr>
            <a:lvl6pPr marL="2660218" indent="0">
              <a:buNone/>
              <a:defRPr sz="1900" b="1"/>
            </a:lvl6pPr>
            <a:lvl7pPr marL="3192262" indent="0">
              <a:buNone/>
              <a:defRPr sz="1900" b="1"/>
            </a:lvl7pPr>
            <a:lvl8pPr marL="3724305" indent="0">
              <a:buNone/>
              <a:defRPr sz="1900" b="1"/>
            </a:lvl8pPr>
            <a:lvl9pPr marL="4256349" indent="0">
              <a:buNone/>
              <a:defRPr sz="1900" b="1"/>
            </a:lvl9pPr>
          </a:lstStyle>
          <a:p>
            <a:pPr lvl="0"/>
            <a:r>
              <a:rPr lang="zh-CN" altLang="en-US" smtClean="0"/>
              <a:t>单击此处编辑母版文本样式</a:t>
            </a:r>
          </a:p>
        </p:txBody>
      </p:sp>
      <p:sp>
        <p:nvSpPr>
          <p:cNvPr id="6" name="内容占位符 5"/>
          <p:cNvSpPr>
            <a:spLocks noGrp="1"/>
          </p:cNvSpPr>
          <p:nvPr>
            <p:ph sz="quarter" idx="4"/>
          </p:nvPr>
        </p:nvSpPr>
        <p:spPr>
          <a:xfrm>
            <a:off x="5430488" y="1882878"/>
            <a:ext cx="4725228" cy="3420791"/>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F02EA7D-E913-4D86-98CF-E8D153BC7170}" type="datetimeFigureOut">
              <a:rPr lang="zh-CN" altLang="en-US" smtClean="0"/>
              <a:pPr/>
              <a:t>2018/6/13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EC7637A-29F6-4516-869E-7DA4FBFEE148}"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F02EA7D-E913-4D86-98CF-E8D153BC7170}" type="datetimeFigureOut">
              <a:rPr lang="zh-CN" altLang="en-US" smtClean="0"/>
              <a:pPr/>
              <a:t>2018/6/13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C7637A-29F6-4516-869E-7DA4FBFEE148}"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F02EA7D-E913-4D86-98CF-E8D153BC7170}" type="datetimeFigureOut">
              <a:rPr lang="zh-CN" altLang="en-US" smtClean="0"/>
              <a:pPr/>
              <a:t>2018/6/13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EC7637A-29F6-4516-869E-7DA4FBFEE148}"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34513" y="236390"/>
            <a:ext cx="3517010" cy="1006035"/>
          </a:xfrm>
        </p:spPr>
        <p:txBody>
          <a:bodyPr anchor="b"/>
          <a:lstStyle>
            <a:lvl1pPr algn="l">
              <a:defRPr sz="23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179581" y="236392"/>
            <a:ext cx="5976133" cy="5067279"/>
          </a:xfrm>
        </p:spPr>
        <p:txBody>
          <a:bodyPr/>
          <a:lstStyle>
            <a:lvl1pPr>
              <a:defRPr sz="37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534513" y="1242426"/>
            <a:ext cx="3517010" cy="4061244"/>
          </a:xfrm>
        </p:spPr>
        <p:txBody>
          <a:bodyPr/>
          <a:lstStyle>
            <a:lvl1pPr marL="0" indent="0">
              <a:buNone/>
              <a:defRPr sz="1600"/>
            </a:lvl1pPr>
            <a:lvl2pPr marL="532044" indent="0">
              <a:buNone/>
              <a:defRPr sz="1400"/>
            </a:lvl2pPr>
            <a:lvl3pPr marL="1064087" indent="0">
              <a:buNone/>
              <a:defRPr sz="1200"/>
            </a:lvl3pPr>
            <a:lvl4pPr marL="1596131" indent="0">
              <a:buNone/>
              <a:defRPr sz="1000"/>
            </a:lvl4pPr>
            <a:lvl5pPr marL="2128175" indent="0">
              <a:buNone/>
              <a:defRPr sz="1000"/>
            </a:lvl5pPr>
            <a:lvl6pPr marL="2660218" indent="0">
              <a:buNone/>
              <a:defRPr sz="1000"/>
            </a:lvl6pPr>
            <a:lvl7pPr marL="3192262" indent="0">
              <a:buNone/>
              <a:defRPr sz="1000"/>
            </a:lvl7pPr>
            <a:lvl8pPr marL="3724305" indent="0">
              <a:buNone/>
              <a:defRPr sz="1000"/>
            </a:lvl8pPr>
            <a:lvl9pPr marL="4256349"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F02EA7D-E913-4D86-98CF-E8D153BC7170}" type="datetimeFigureOut">
              <a:rPr lang="zh-CN" altLang="en-US" smtClean="0"/>
              <a:pPr/>
              <a:t>2018/6/13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7637A-29F6-4516-869E-7DA4FBFEE148}"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095359" y="4156075"/>
            <a:ext cx="6414135" cy="490649"/>
          </a:xfrm>
        </p:spPr>
        <p:txBody>
          <a:bodyPr anchor="b"/>
          <a:lstStyle>
            <a:lvl1pPr algn="l">
              <a:defRPr sz="23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095359" y="530504"/>
            <a:ext cx="6414135" cy="3562350"/>
          </a:xfrm>
        </p:spPr>
        <p:txBody>
          <a:bodyPr/>
          <a:lstStyle>
            <a:lvl1pPr marL="0" indent="0">
              <a:buNone/>
              <a:defRPr sz="3700"/>
            </a:lvl1pPr>
            <a:lvl2pPr marL="532044" indent="0">
              <a:buNone/>
              <a:defRPr sz="3300"/>
            </a:lvl2pPr>
            <a:lvl3pPr marL="1064087" indent="0">
              <a:buNone/>
              <a:defRPr sz="2800"/>
            </a:lvl3pPr>
            <a:lvl4pPr marL="1596131" indent="0">
              <a:buNone/>
              <a:defRPr sz="2300"/>
            </a:lvl4pPr>
            <a:lvl5pPr marL="2128175" indent="0">
              <a:buNone/>
              <a:defRPr sz="2300"/>
            </a:lvl5pPr>
            <a:lvl6pPr marL="2660218" indent="0">
              <a:buNone/>
              <a:defRPr sz="2300"/>
            </a:lvl6pPr>
            <a:lvl7pPr marL="3192262" indent="0">
              <a:buNone/>
              <a:defRPr sz="2300"/>
            </a:lvl7pPr>
            <a:lvl8pPr marL="3724305" indent="0">
              <a:buNone/>
              <a:defRPr sz="2300"/>
            </a:lvl8pPr>
            <a:lvl9pPr marL="4256349" indent="0">
              <a:buNone/>
              <a:defRPr sz="2300"/>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2095359" y="4646723"/>
            <a:ext cx="6414135" cy="696802"/>
          </a:xfrm>
        </p:spPr>
        <p:txBody>
          <a:bodyPr/>
          <a:lstStyle>
            <a:lvl1pPr marL="0" indent="0">
              <a:buNone/>
              <a:defRPr sz="1600"/>
            </a:lvl1pPr>
            <a:lvl2pPr marL="532044" indent="0">
              <a:buNone/>
              <a:defRPr sz="1400"/>
            </a:lvl2pPr>
            <a:lvl3pPr marL="1064087" indent="0">
              <a:buNone/>
              <a:defRPr sz="1200"/>
            </a:lvl3pPr>
            <a:lvl4pPr marL="1596131" indent="0">
              <a:buNone/>
              <a:defRPr sz="1000"/>
            </a:lvl4pPr>
            <a:lvl5pPr marL="2128175" indent="0">
              <a:buNone/>
              <a:defRPr sz="1000"/>
            </a:lvl5pPr>
            <a:lvl6pPr marL="2660218" indent="0">
              <a:buNone/>
              <a:defRPr sz="1000"/>
            </a:lvl6pPr>
            <a:lvl7pPr marL="3192262" indent="0">
              <a:buNone/>
              <a:defRPr sz="1000"/>
            </a:lvl7pPr>
            <a:lvl8pPr marL="3724305" indent="0">
              <a:buNone/>
              <a:defRPr sz="1000"/>
            </a:lvl8pPr>
            <a:lvl9pPr marL="4256349"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F02EA7D-E913-4D86-98CF-E8D153BC7170}" type="datetimeFigureOut">
              <a:rPr lang="zh-CN" altLang="en-US" smtClean="0"/>
              <a:pPr/>
              <a:t>2018/6/13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C7637A-29F6-4516-869E-7DA4FBFEE148}"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34511" y="237766"/>
            <a:ext cx="9621203" cy="989542"/>
          </a:xfrm>
          <a:prstGeom prst="rect">
            <a:avLst/>
          </a:prstGeom>
        </p:spPr>
        <p:txBody>
          <a:bodyPr vert="horz" lIns="106409" tIns="53204" rIns="106409" bIns="53204"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34511" y="1385360"/>
            <a:ext cx="9621203" cy="3918310"/>
          </a:xfrm>
          <a:prstGeom prst="rect">
            <a:avLst/>
          </a:prstGeom>
        </p:spPr>
        <p:txBody>
          <a:bodyPr vert="horz" lIns="106409" tIns="53204" rIns="106409" bIns="53204"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534511" y="5502952"/>
            <a:ext cx="2494386" cy="316104"/>
          </a:xfrm>
          <a:prstGeom prst="rect">
            <a:avLst/>
          </a:prstGeom>
        </p:spPr>
        <p:txBody>
          <a:bodyPr vert="horz" lIns="106409" tIns="53204" rIns="106409" bIns="53204" rtlCol="0" anchor="ctr"/>
          <a:lstStyle>
            <a:lvl1pPr algn="l">
              <a:defRPr sz="1400">
                <a:solidFill>
                  <a:schemeClr val="tx1">
                    <a:tint val="75000"/>
                  </a:schemeClr>
                </a:solidFill>
              </a:defRPr>
            </a:lvl1pPr>
          </a:lstStyle>
          <a:p>
            <a:fld id="{BF02EA7D-E913-4D86-98CF-E8D153BC7170}" type="datetimeFigureOut">
              <a:rPr lang="zh-CN" altLang="en-US" smtClean="0"/>
              <a:pPr/>
              <a:t>2018/6/13</a:t>
            </a:fld>
            <a:endParaRPr lang="zh-CN" altLang="en-US"/>
          </a:p>
        </p:txBody>
      </p:sp>
      <p:sp>
        <p:nvSpPr>
          <p:cNvPr id="5" name="页脚占位符 4"/>
          <p:cNvSpPr>
            <a:spLocks noGrp="1"/>
          </p:cNvSpPr>
          <p:nvPr>
            <p:ph type="ftr" sz="quarter" idx="3"/>
          </p:nvPr>
        </p:nvSpPr>
        <p:spPr>
          <a:xfrm>
            <a:off x="3652494" y="5502952"/>
            <a:ext cx="3385238" cy="316104"/>
          </a:xfrm>
          <a:prstGeom prst="rect">
            <a:avLst/>
          </a:prstGeom>
        </p:spPr>
        <p:txBody>
          <a:bodyPr vert="horz" lIns="106409" tIns="53204" rIns="106409" bIns="53204" rtlCol="0" anchor="ctr"/>
          <a:lstStyle>
            <a:lvl1pPr algn="ctr">
              <a:defRPr sz="14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661328" y="5502952"/>
            <a:ext cx="2494386" cy="316104"/>
          </a:xfrm>
          <a:prstGeom prst="rect">
            <a:avLst/>
          </a:prstGeom>
        </p:spPr>
        <p:txBody>
          <a:bodyPr vert="horz" lIns="106409" tIns="53204" rIns="106409" bIns="53204" rtlCol="0" anchor="ctr"/>
          <a:lstStyle>
            <a:lvl1pPr algn="r">
              <a:defRPr sz="1400">
                <a:solidFill>
                  <a:schemeClr val="tx1">
                    <a:tint val="75000"/>
                  </a:schemeClr>
                </a:solidFill>
              </a:defRPr>
            </a:lvl1pPr>
          </a:lstStyle>
          <a:p>
            <a:fld id="{8EC7637A-29F6-4516-869E-7DA4FBFEE148}"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64087" rtl="0" eaLnBrk="1" latinLnBrk="0" hangingPunct="1">
        <a:spcBef>
          <a:spcPct val="0"/>
        </a:spcBef>
        <a:buNone/>
        <a:defRPr sz="5100" kern="1200">
          <a:solidFill>
            <a:schemeClr val="tx1"/>
          </a:solidFill>
          <a:latin typeface="+mj-lt"/>
          <a:ea typeface="+mj-ea"/>
          <a:cs typeface="+mj-cs"/>
        </a:defRPr>
      </a:lvl1pPr>
    </p:titleStyle>
    <p:bodyStyle>
      <a:lvl1pPr marL="399033" indent="-399033" algn="l" defTabSz="1064087" rtl="0" eaLnBrk="1" latinLnBrk="0" hangingPunct="1">
        <a:spcBef>
          <a:spcPct val="20000"/>
        </a:spcBef>
        <a:buFont typeface="Arial" pitchFamily="34" charset="0"/>
        <a:buChar char="•"/>
        <a:defRPr sz="3700" kern="1200">
          <a:solidFill>
            <a:schemeClr val="tx1"/>
          </a:solidFill>
          <a:latin typeface="+mn-lt"/>
          <a:ea typeface="+mn-ea"/>
          <a:cs typeface="+mn-cs"/>
        </a:defRPr>
      </a:lvl1pPr>
      <a:lvl2pPr marL="864571" indent="-332527" algn="l" defTabSz="1064087"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30109" indent="-266022" algn="l" defTabSz="1064087"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862153" indent="-266022" algn="l" defTabSz="1064087" rtl="0" eaLnBrk="1" latinLnBrk="0" hangingPunct="1">
        <a:spcBef>
          <a:spcPct val="20000"/>
        </a:spcBef>
        <a:buFont typeface="Arial" pitchFamily="34" charset="0"/>
        <a:buChar char="–"/>
        <a:defRPr sz="2300" kern="1200">
          <a:solidFill>
            <a:schemeClr val="tx1"/>
          </a:solidFill>
          <a:latin typeface="+mn-lt"/>
          <a:ea typeface="+mn-ea"/>
          <a:cs typeface="+mn-cs"/>
        </a:defRPr>
      </a:lvl4pPr>
      <a:lvl5pPr marL="2394196" indent="-266022" algn="l" defTabSz="1064087" rtl="0" eaLnBrk="1" latinLnBrk="0" hangingPunct="1">
        <a:spcBef>
          <a:spcPct val="20000"/>
        </a:spcBef>
        <a:buFont typeface="Arial" pitchFamily="34" charset="0"/>
        <a:buChar char="»"/>
        <a:defRPr sz="2300" kern="1200">
          <a:solidFill>
            <a:schemeClr val="tx1"/>
          </a:solidFill>
          <a:latin typeface="+mn-lt"/>
          <a:ea typeface="+mn-ea"/>
          <a:cs typeface="+mn-cs"/>
        </a:defRPr>
      </a:lvl5pPr>
      <a:lvl6pPr marL="2926240" indent="-266022" algn="l" defTabSz="1064087"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458284" indent="-266022" algn="l" defTabSz="1064087"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90327" indent="-266022" algn="l" defTabSz="1064087"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522371" indent="-266022" algn="l" defTabSz="1064087"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zh-CN"/>
      </a:defPPr>
      <a:lvl1pPr marL="0" algn="l" defTabSz="1064087" rtl="0" eaLnBrk="1" latinLnBrk="0" hangingPunct="1">
        <a:defRPr sz="2100" kern="1200">
          <a:solidFill>
            <a:schemeClr val="tx1"/>
          </a:solidFill>
          <a:latin typeface="+mn-lt"/>
          <a:ea typeface="+mn-ea"/>
          <a:cs typeface="+mn-cs"/>
        </a:defRPr>
      </a:lvl1pPr>
      <a:lvl2pPr marL="532044" algn="l" defTabSz="1064087" rtl="0" eaLnBrk="1" latinLnBrk="0" hangingPunct="1">
        <a:defRPr sz="2100" kern="1200">
          <a:solidFill>
            <a:schemeClr val="tx1"/>
          </a:solidFill>
          <a:latin typeface="+mn-lt"/>
          <a:ea typeface="+mn-ea"/>
          <a:cs typeface="+mn-cs"/>
        </a:defRPr>
      </a:lvl2pPr>
      <a:lvl3pPr marL="1064087" algn="l" defTabSz="1064087" rtl="0" eaLnBrk="1" latinLnBrk="0" hangingPunct="1">
        <a:defRPr sz="2100" kern="1200">
          <a:solidFill>
            <a:schemeClr val="tx1"/>
          </a:solidFill>
          <a:latin typeface="+mn-lt"/>
          <a:ea typeface="+mn-ea"/>
          <a:cs typeface="+mn-cs"/>
        </a:defRPr>
      </a:lvl3pPr>
      <a:lvl4pPr marL="1596131" algn="l" defTabSz="1064087" rtl="0" eaLnBrk="1" latinLnBrk="0" hangingPunct="1">
        <a:defRPr sz="2100" kern="1200">
          <a:solidFill>
            <a:schemeClr val="tx1"/>
          </a:solidFill>
          <a:latin typeface="+mn-lt"/>
          <a:ea typeface="+mn-ea"/>
          <a:cs typeface="+mn-cs"/>
        </a:defRPr>
      </a:lvl4pPr>
      <a:lvl5pPr marL="2128175" algn="l" defTabSz="1064087" rtl="0" eaLnBrk="1" latinLnBrk="0" hangingPunct="1">
        <a:defRPr sz="2100" kern="1200">
          <a:solidFill>
            <a:schemeClr val="tx1"/>
          </a:solidFill>
          <a:latin typeface="+mn-lt"/>
          <a:ea typeface="+mn-ea"/>
          <a:cs typeface="+mn-cs"/>
        </a:defRPr>
      </a:lvl5pPr>
      <a:lvl6pPr marL="2660218" algn="l" defTabSz="1064087" rtl="0" eaLnBrk="1" latinLnBrk="0" hangingPunct="1">
        <a:defRPr sz="2100" kern="1200">
          <a:solidFill>
            <a:schemeClr val="tx1"/>
          </a:solidFill>
          <a:latin typeface="+mn-lt"/>
          <a:ea typeface="+mn-ea"/>
          <a:cs typeface="+mn-cs"/>
        </a:defRPr>
      </a:lvl6pPr>
      <a:lvl7pPr marL="3192262" algn="l" defTabSz="1064087" rtl="0" eaLnBrk="1" latinLnBrk="0" hangingPunct="1">
        <a:defRPr sz="2100" kern="1200">
          <a:solidFill>
            <a:schemeClr val="tx1"/>
          </a:solidFill>
          <a:latin typeface="+mn-lt"/>
          <a:ea typeface="+mn-ea"/>
          <a:cs typeface="+mn-cs"/>
        </a:defRPr>
      </a:lvl7pPr>
      <a:lvl8pPr marL="3724305" algn="l" defTabSz="1064087" rtl="0" eaLnBrk="1" latinLnBrk="0" hangingPunct="1">
        <a:defRPr sz="2100" kern="1200">
          <a:solidFill>
            <a:schemeClr val="tx1"/>
          </a:solidFill>
          <a:latin typeface="+mn-lt"/>
          <a:ea typeface="+mn-ea"/>
          <a:cs typeface="+mn-cs"/>
        </a:defRPr>
      </a:lvl8pPr>
      <a:lvl9pPr marL="4256349" algn="l" defTabSz="1064087"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256880" y="4552801"/>
            <a:ext cx="4752528" cy="461665"/>
          </a:xfrm>
          <a:prstGeom prst="rect">
            <a:avLst/>
          </a:prstGeom>
          <a:noFill/>
        </p:spPr>
        <p:txBody>
          <a:bodyPr wrap="square" rtlCol="0">
            <a:spAutoFit/>
          </a:bodyPr>
          <a:lstStyle/>
          <a:p>
            <a:r>
              <a:rPr lang="zh-CN" altLang="en-US" sz="2400" b="1" dirty="0" smtClean="0">
                <a:latin typeface="微软雅黑" pitchFamily="34" charset="-122"/>
                <a:ea typeface="微软雅黑" pitchFamily="34" charset="-122"/>
              </a:rPr>
              <a:t>红豆集团党委副书记    王竹倩</a:t>
            </a:r>
            <a:endParaRPr lang="zh-CN" altLang="en-US" dirty="0">
              <a:latin typeface="微软雅黑" pitchFamily="34" charset="-122"/>
              <a:ea typeface="微软雅黑" pitchFamily="34" charset="-122"/>
            </a:endParaRPr>
          </a:p>
        </p:txBody>
      </p:sp>
      <p:sp>
        <p:nvSpPr>
          <p:cNvPr id="6" name="文本框 5"/>
          <p:cNvSpPr txBox="1">
            <a:spLocks noChangeArrowheads="1"/>
          </p:cNvSpPr>
          <p:nvPr/>
        </p:nvSpPr>
        <p:spPr bwMode="auto">
          <a:xfrm>
            <a:off x="0" y="1024409"/>
            <a:ext cx="10690225" cy="2434944"/>
          </a:xfrm>
          <a:prstGeom prst="rect">
            <a:avLst/>
          </a:prstGeom>
          <a:noFill/>
          <a:ln w="9525">
            <a:noFill/>
            <a:miter lim="800000"/>
            <a:headEnd/>
            <a:tailEnd/>
          </a:ln>
        </p:spPr>
        <p:txBody>
          <a:bodyPr lIns="106409" tIns="53204" rIns="106409" bIns="53204">
            <a:spAutoFit/>
          </a:bodyPr>
          <a:lstStyle/>
          <a:p>
            <a:pPr marL="399033" indent="-399033" algn="ctr">
              <a:lnSpc>
                <a:spcPct val="150000"/>
              </a:lnSpc>
              <a:spcBef>
                <a:spcPts val="1396"/>
              </a:spcBef>
            </a:pPr>
            <a:r>
              <a:rPr lang="zh-CN" altLang="en-US" sz="5600" b="1" dirty="0" smtClean="0">
                <a:solidFill>
                  <a:srgbClr val="FFFF00"/>
                </a:solidFill>
                <a:effectLst>
                  <a:outerShdw blurRad="38100" dist="38100" dir="2700000" algn="tl">
                    <a:srgbClr val="000000">
                      <a:alpha val="43137"/>
                    </a:srgbClr>
                  </a:outerShdw>
                </a:effectLst>
                <a:latin typeface="微软雅黑" pitchFamily="34" charset="-122"/>
                <a:ea typeface="微软雅黑" pitchFamily="34" charset="-122"/>
                <a:sym typeface="黑体" pitchFamily="49" charset="-122"/>
              </a:rPr>
              <a:t>新时代   新担当</a:t>
            </a:r>
            <a:endParaRPr lang="en-US" altLang="zh-CN" sz="5600" b="1" dirty="0" smtClean="0">
              <a:solidFill>
                <a:srgbClr val="FFFF00"/>
              </a:solidFill>
              <a:effectLst>
                <a:outerShdw blurRad="38100" dist="38100" dir="2700000" algn="tl">
                  <a:srgbClr val="000000">
                    <a:alpha val="43137"/>
                  </a:srgbClr>
                </a:outerShdw>
              </a:effectLst>
              <a:latin typeface="微软雅黑" pitchFamily="34" charset="-122"/>
              <a:ea typeface="微软雅黑" pitchFamily="34" charset="-122"/>
              <a:sym typeface="黑体" pitchFamily="49" charset="-122"/>
            </a:endParaRPr>
          </a:p>
          <a:p>
            <a:pPr marL="399033" indent="-399033" algn="ctr">
              <a:lnSpc>
                <a:spcPct val="150000"/>
              </a:lnSpc>
              <a:spcBef>
                <a:spcPts val="1396"/>
              </a:spcBef>
            </a:pPr>
            <a:r>
              <a:rPr lang="en-US" altLang="zh-CN" sz="4200" b="1" dirty="0" smtClean="0">
                <a:solidFill>
                  <a:srgbClr val="FFFF00"/>
                </a:solidFill>
                <a:effectLst>
                  <a:outerShdw blurRad="38100" dist="38100" dir="2700000" algn="tl">
                    <a:srgbClr val="000000">
                      <a:alpha val="43137"/>
                    </a:srgbClr>
                  </a:outerShdw>
                </a:effectLst>
                <a:latin typeface="微软雅黑" pitchFamily="34" charset="-122"/>
                <a:ea typeface="微软雅黑" pitchFamily="34" charset="-122"/>
                <a:sym typeface="黑体" pitchFamily="49" charset="-122"/>
              </a:rPr>
              <a:t>——</a:t>
            </a:r>
            <a:r>
              <a:rPr lang="zh-CN" altLang="en-US" sz="4200" b="1" dirty="0" smtClean="0">
                <a:solidFill>
                  <a:srgbClr val="FFFF00"/>
                </a:solidFill>
                <a:effectLst>
                  <a:outerShdw blurRad="38100" dist="38100" dir="2700000" algn="tl">
                    <a:srgbClr val="000000">
                      <a:alpha val="43137"/>
                    </a:srgbClr>
                  </a:outerShdw>
                </a:effectLst>
                <a:latin typeface="微软雅黑" pitchFamily="34" charset="-122"/>
                <a:ea typeface="微软雅黑" pitchFamily="34" charset="-122"/>
                <a:sym typeface="黑体" pitchFamily="49" charset="-122"/>
              </a:rPr>
              <a:t>红豆集团“八方共赢”助力美丽中国</a:t>
            </a:r>
            <a:endParaRPr lang="zh-CN" altLang="en-US" sz="4200" b="1" dirty="0">
              <a:solidFill>
                <a:srgbClr val="FFFF00"/>
              </a:solidFill>
              <a:effectLst>
                <a:outerShdw blurRad="38100" dist="38100" dir="2700000" algn="tl">
                  <a:srgbClr val="000000">
                    <a:alpha val="43137"/>
                  </a:srgbClr>
                </a:outerShdw>
              </a:effectLst>
              <a:latin typeface="微软雅黑" pitchFamily="34" charset="-122"/>
              <a:ea typeface="微软雅黑" pitchFamily="34" charset="-122"/>
              <a:sym typeface="黑体"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用户目录\我的文档\My RTX Files\hd050927\DSC_9352.jpg"/>
          <p:cNvPicPr>
            <a:picLocks noChangeAspect="1" noChangeArrowheads="1"/>
          </p:cNvPicPr>
          <p:nvPr/>
        </p:nvPicPr>
        <p:blipFill>
          <a:blip r:embed="rId2" cstate="print"/>
          <a:srcRect t="24943" r="39316" b="10574"/>
          <a:stretch>
            <a:fillRect/>
          </a:stretch>
        </p:blipFill>
        <p:spPr bwMode="auto">
          <a:xfrm rot="-120000">
            <a:off x="1587643" y="-353657"/>
            <a:ext cx="9506229" cy="6657441"/>
          </a:xfrm>
          <a:prstGeom prst="rect">
            <a:avLst/>
          </a:prstGeom>
          <a:noFill/>
        </p:spPr>
      </p:pic>
      <p:sp>
        <p:nvSpPr>
          <p:cNvPr id="5" name="五边形 4"/>
          <p:cNvSpPr/>
          <p:nvPr/>
        </p:nvSpPr>
        <p:spPr>
          <a:xfrm>
            <a:off x="-42686" y="-16083"/>
            <a:ext cx="7324039" cy="8006099"/>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409" tIns="53204" rIns="106409" bIns="53204" rtlCol="0" anchor="ctr"/>
          <a:lstStyle/>
          <a:p>
            <a:pPr algn="ctr"/>
            <a:endParaRPr lang="zh-CN" altLang="en-US"/>
          </a:p>
        </p:txBody>
      </p:sp>
      <p:sp>
        <p:nvSpPr>
          <p:cNvPr id="6" name="文本框 2"/>
          <p:cNvSpPr txBox="1"/>
          <p:nvPr/>
        </p:nvSpPr>
        <p:spPr>
          <a:xfrm>
            <a:off x="779767" y="671717"/>
            <a:ext cx="3502903" cy="830722"/>
          </a:xfrm>
          <a:prstGeom prst="rect">
            <a:avLst/>
          </a:prstGeom>
          <a:noFill/>
        </p:spPr>
        <p:txBody>
          <a:bodyPr wrap="square" lIns="106409" tIns="53204" rIns="106409" bIns="53204" rtlCol="0">
            <a:spAutoFit/>
          </a:bodyPr>
          <a:lstStyle/>
          <a:p>
            <a:r>
              <a:rPr lang="zh-CN" altLang="en-US" sz="4700" b="1" dirty="0" smtClean="0">
                <a:solidFill>
                  <a:schemeClr val="tx1">
                    <a:lumMod val="75000"/>
                    <a:lumOff val="25000"/>
                  </a:schemeClr>
                </a:solidFill>
                <a:latin typeface="微软雅黑" pitchFamily="34" charset="-122"/>
                <a:ea typeface="微软雅黑" pitchFamily="34" charset="-122"/>
              </a:rPr>
              <a:t>目   录</a:t>
            </a:r>
            <a:endParaRPr lang="zh-CN" altLang="en-US" sz="4700" b="1" dirty="0">
              <a:solidFill>
                <a:schemeClr val="tx1">
                  <a:lumMod val="75000"/>
                  <a:lumOff val="25000"/>
                </a:schemeClr>
              </a:solidFill>
              <a:latin typeface="微软雅黑" pitchFamily="34" charset="-122"/>
              <a:ea typeface="微软雅黑" pitchFamily="34" charset="-122"/>
            </a:endParaRPr>
          </a:p>
        </p:txBody>
      </p:sp>
      <p:cxnSp>
        <p:nvCxnSpPr>
          <p:cNvPr id="7" name="直接连接符 26"/>
          <p:cNvCxnSpPr/>
          <p:nvPr/>
        </p:nvCxnSpPr>
        <p:spPr>
          <a:xfrm>
            <a:off x="877538" y="1555580"/>
            <a:ext cx="3502903" cy="1"/>
          </a:xfrm>
          <a:prstGeom prst="line">
            <a:avLst/>
          </a:prstGeom>
          <a:ln w="38100">
            <a:gradFill flip="none" rotWithShape="1">
              <a:gsLst>
                <a:gs pos="0">
                  <a:schemeClr val="tx1">
                    <a:alpha val="0"/>
                  </a:schemeClr>
                </a:gs>
                <a:gs pos="100000">
                  <a:schemeClr val="tx1"/>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文本框 5"/>
          <p:cNvSpPr txBox="1"/>
          <p:nvPr/>
        </p:nvSpPr>
        <p:spPr>
          <a:xfrm>
            <a:off x="718761" y="1924175"/>
            <a:ext cx="1511530" cy="675018"/>
          </a:xfrm>
          <a:prstGeom prst="rect">
            <a:avLst/>
          </a:prstGeom>
          <a:noFill/>
        </p:spPr>
        <p:txBody>
          <a:bodyPr wrap="square" lIns="106409" tIns="53204" rIns="106409" bIns="53204" rtlCol="0">
            <a:spAutoFit/>
          </a:bodyPr>
          <a:lstStyle/>
          <a:p>
            <a:r>
              <a:rPr lang="en-US" altLang="zh-CN" sz="3700" b="1" dirty="0" smtClean="0">
                <a:solidFill>
                  <a:schemeClr val="tx1">
                    <a:lumMod val="75000"/>
                    <a:lumOff val="25000"/>
                  </a:schemeClr>
                </a:solidFill>
                <a:latin typeface="微软雅黑" pitchFamily="34" charset="-122"/>
                <a:ea typeface="微软雅黑" pitchFamily="34" charset="-122"/>
              </a:rPr>
              <a:t>01</a:t>
            </a:r>
            <a:endParaRPr lang="zh-CN" altLang="en-US" sz="3700" b="1" dirty="0">
              <a:solidFill>
                <a:schemeClr val="tx1">
                  <a:lumMod val="75000"/>
                  <a:lumOff val="25000"/>
                </a:schemeClr>
              </a:solidFill>
              <a:latin typeface="微软雅黑" pitchFamily="34" charset="-122"/>
              <a:ea typeface="微软雅黑" pitchFamily="34" charset="-122"/>
            </a:endParaRPr>
          </a:p>
        </p:txBody>
      </p:sp>
      <p:cxnSp>
        <p:nvCxnSpPr>
          <p:cNvPr id="9" name="直接连接符 29"/>
          <p:cNvCxnSpPr/>
          <p:nvPr/>
        </p:nvCxnSpPr>
        <p:spPr>
          <a:xfrm flipH="1">
            <a:off x="1319144" y="2172615"/>
            <a:ext cx="467697" cy="454783"/>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文本框 7"/>
          <p:cNvSpPr txBox="1"/>
          <p:nvPr/>
        </p:nvSpPr>
        <p:spPr>
          <a:xfrm>
            <a:off x="1977738" y="1973372"/>
            <a:ext cx="2778084" cy="675018"/>
          </a:xfrm>
          <a:prstGeom prst="rect">
            <a:avLst/>
          </a:prstGeom>
          <a:noFill/>
        </p:spPr>
        <p:txBody>
          <a:bodyPr wrap="square" lIns="106409" tIns="53204" rIns="106409" bIns="53204" rtlCol="0">
            <a:spAutoFit/>
          </a:bodyPr>
          <a:lstStyle/>
          <a:p>
            <a:r>
              <a:rPr lang="zh-CN" altLang="en-US" sz="3700" b="1" dirty="0" smtClean="0">
                <a:solidFill>
                  <a:schemeClr val="tx1">
                    <a:lumMod val="75000"/>
                    <a:lumOff val="25000"/>
                  </a:schemeClr>
                </a:solidFill>
                <a:latin typeface="微软雅黑" pitchFamily="34" charset="-122"/>
                <a:ea typeface="微软雅黑" pitchFamily="34" charset="-122"/>
              </a:rPr>
              <a:t>企业简介</a:t>
            </a:r>
            <a:endParaRPr lang="zh-CN" altLang="en-US" sz="3700" b="1" dirty="0">
              <a:solidFill>
                <a:schemeClr val="tx1">
                  <a:lumMod val="75000"/>
                  <a:lumOff val="25000"/>
                </a:schemeClr>
              </a:solidFill>
              <a:latin typeface="微软雅黑" pitchFamily="34" charset="-122"/>
              <a:ea typeface="微软雅黑" pitchFamily="34" charset="-122"/>
            </a:endParaRPr>
          </a:p>
        </p:txBody>
      </p:sp>
      <p:grpSp>
        <p:nvGrpSpPr>
          <p:cNvPr id="2" name="组合 10"/>
          <p:cNvGrpSpPr/>
          <p:nvPr/>
        </p:nvGrpSpPr>
        <p:grpSpPr>
          <a:xfrm>
            <a:off x="714973" y="2636144"/>
            <a:ext cx="4377586" cy="724215"/>
            <a:chOff x="539552" y="2427734"/>
            <a:chExt cx="3744416" cy="627395"/>
          </a:xfrm>
        </p:grpSpPr>
        <p:sp>
          <p:nvSpPr>
            <p:cNvPr id="12" name="文本框 8"/>
            <p:cNvSpPr txBox="1"/>
            <p:nvPr/>
          </p:nvSpPr>
          <p:spPr>
            <a:xfrm>
              <a:off x="539552" y="2427734"/>
              <a:ext cx="978746" cy="584775"/>
            </a:xfrm>
            <a:prstGeom prst="rect">
              <a:avLst/>
            </a:prstGeom>
            <a:noFill/>
          </p:spPr>
          <p:txBody>
            <a:bodyPr wrap="square" rtlCol="0">
              <a:spAutoFit/>
            </a:bodyPr>
            <a:lstStyle/>
            <a:p>
              <a:r>
                <a:rPr lang="en-US" altLang="zh-CN" sz="3700" b="1" dirty="0" smtClean="0">
                  <a:solidFill>
                    <a:schemeClr val="tx1">
                      <a:lumMod val="75000"/>
                      <a:lumOff val="25000"/>
                    </a:schemeClr>
                  </a:solidFill>
                  <a:latin typeface="微软雅黑" pitchFamily="34" charset="-122"/>
                  <a:ea typeface="微软雅黑" pitchFamily="34" charset="-122"/>
                </a:rPr>
                <a:t>02</a:t>
              </a:r>
              <a:endParaRPr lang="zh-CN" altLang="en-US" sz="3700" b="1" dirty="0">
                <a:solidFill>
                  <a:schemeClr val="tx1">
                    <a:lumMod val="75000"/>
                    <a:lumOff val="25000"/>
                  </a:schemeClr>
                </a:solidFill>
                <a:latin typeface="微软雅黑" pitchFamily="34" charset="-122"/>
                <a:ea typeface="微软雅黑" pitchFamily="34" charset="-122"/>
              </a:endParaRPr>
            </a:p>
          </p:txBody>
        </p:sp>
        <p:cxnSp>
          <p:nvCxnSpPr>
            <p:cNvPr id="13" name="直接连接符 33"/>
            <p:cNvCxnSpPr/>
            <p:nvPr/>
          </p:nvCxnSpPr>
          <p:spPr>
            <a:xfrm flipH="1">
              <a:off x="1056336" y="2642960"/>
              <a:ext cx="400050" cy="393983"/>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文本框 10"/>
            <p:cNvSpPr txBox="1"/>
            <p:nvPr/>
          </p:nvSpPr>
          <p:spPr>
            <a:xfrm>
              <a:off x="1619672" y="2470354"/>
              <a:ext cx="2664296" cy="584775"/>
            </a:xfrm>
            <a:prstGeom prst="rect">
              <a:avLst/>
            </a:prstGeom>
            <a:noFill/>
          </p:spPr>
          <p:txBody>
            <a:bodyPr wrap="square" rtlCol="0">
              <a:spAutoFit/>
            </a:bodyPr>
            <a:lstStyle/>
            <a:p>
              <a:r>
                <a:rPr lang="zh-CN" altLang="en-US" sz="3700" b="1" dirty="0" smtClean="0">
                  <a:solidFill>
                    <a:srgbClr val="C00000"/>
                  </a:solidFill>
                  <a:latin typeface="微软雅黑" pitchFamily="34" charset="-122"/>
                  <a:ea typeface="微软雅黑" pitchFamily="34" charset="-122"/>
                </a:rPr>
                <a:t>八方共赢</a:t>
              </a:r>
              <a:endParaRPr lang="zh-CN" altLang="en-US" sz="3700" b="1" dirty="0">
                <a:solidFill>
                  <a:srgbClr val="C00000"/>
                </a:solidFill>
                <a:latin typeface="微软雅黑" pitchFamily="34" charset="-122"/>
                <a:ea typeface="微软雅黑" pitchFamily="34" charset="-122"/>
              </a:endParaRPr>
            </a:p>
          </p:txBody>
        </p:sp>
      </p:grpSp>
      <p:grpSp>
        <p:nvGrpSpPr>
          <p:cNvPr id="3" name="组合 14"/>
          <p:cNvGrpSpPr/>
          <p:nvPr/>
        </p:nvGrpSpPr>
        <p:grpSpPr>
          <a:xfrm>
            <a:off x="714973" y="3384227"/>
            <a:ext cx="3788967" cy="724215"/>
            <a:chOff x="539552" y="3355107"/>
            <a:chExt cx="3240934" cy="627395"/>
          </a:xfrm>
        </p:grpSpPr>
        <p:sp>
          <p:nvSpPr>
            <p:cNvPr id="16" name="文本框 11"/>
            <p:cNvSpPr txBox="1"/>
            <p:nvPr/>
          </p:nvSpPr>
          <p:spPr>
            <a:xfrm>
              <a:off x="539552" y="3355107"/>
              <a:ext cx="978746" cy="584775"/>
            </a:xfrm>
            <a:prstGeom prst="rect">
              <a:avLst/>
            </a:prstGeom>
            <a:noFill/>
          </p:spPr>
          <p:txBody>
            <a:bodyPr wrap="square" rtlCol="0">
              <a:spAutoFit/>
            </a:bodyPr>
            <a:lstStyle/>
            <a:p>
              <a:r>
                <a:rPr lang="en-US" altLang="zh-CN" sz="3700" b="1" dirty="0" smtClean="0">
                  <a:solidFill>
                    <a:schemeClr val="tx1">
                      <a:lumMod val="75000"/>
                      <a:lumOff val="25000"/>
                    </a:schemeClr>
                  </a:solidFill>
                  <a:latin typeface="微软雅黑" pitchFamily="34" charset="-122"/>
                  <a:ea typeface="微软雅黑" pitchFamily="34" charset="-122"/>
                </a:rPr>
                <a:t>03</a:t>
              </a:r>
              <a:endParaRPr lang="zh-CN" altLang="en-US" sz="3700" b="1" dirty="0">
                <a:solidFill>
                  <a:schemeClr val="tx1">
                    <a:lumMod val="75000"/>
                    <a:lumOff val="25000"/>
                  </a:schemeClr>
                </a:solidFill>
                <a:latin typeface="微软雅黑" pitchFamily="34" charset="-122"/>
                <a:ea typeface="微软雅黑" pitchFamily="34" charset="-122"/>
              </a:endParaRPr>
            </a:p>
          </p:txBody>
        </p:sp>
        <p:cxnSp>
          <p:nvCxnSpPr>
            <p:cNvPr id="17" name="直接连接符 36"/>
            <p:cNvCxnSpPr/>
            <p:nvPr/>
          </p:nvCxnSpPr>
          <p:spPr>
            <a:xfrm flipH="1">
              <a:off x="1056336" y="3570333"/>
              <a:ext cx="400050" cy="393983"/>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文本框 13"/>
            <p:cNvSpPr txBox="1"/>
            <p:nvPr/>
          </p:nvSpPr>
          <p:spPr>
            <a:xfrm>
              <a:off x="1619672" y="3397727"/>
              <a:ext cx="2160814" cy="584775"/>
            </a:xfrm>
            <a:prstGeom prst="rect">
              <a:avLst/>
            </a:prstGeom>
            <a:noFill/>
          </p:spPr>
          <p:txBody>
            <a:bodyPr wrap="square" rtlCol="0">
              <a:spAutoFit/>
            </a:bodyPr>
            <a:lstStyle/>
            <a:p>
              <a:r>
                <a:rPr lang="zh-CN" altLang="en-US" sz="3700" b="1" dirty="0" smtClean="0">
                  <a:solidFill>
                    <a:schemeClr val="tx1">
                      <a:lumMod val="75000"/>
                      <a:lumOff val="25000"/>
                    </a:schemeClr>
                  </a:solidFill>
                  <a:latin typeface="微软雅黑" pitchFamily="34" charset="-122"/>
                  <a:ea typeface="微软雅黑" pitchFamily="34" charset="-122"/>
                </a:rPr>
                <a:t>西港特区</a:t>
              </a:r>
              <a:endParaRPr lang="zh-CN" altLang="en-US" sz="3700" b="1" dirty="0">
                <a:solidFill>
                  <a:schemeClr val="tx1">
                    <a:lumMod val="75000"/>
                    <a:lumOff val="25000"/>
                  </a:schemeClr>
                </a:solidFill>
                <a:latin typeface="微软雅黑" pitchFamily="34" charset="-122"/>
                <a:ea typeface="微软雅黑" pitchFamily="34" charset="-122"/>
              </a:endParaRPr>
            </a:p>
          </p:txBody>
        </p:sp>
      </p:grpSp>
      <p:grpSp>
        <p:nvGrpSpPr>
          <p:cNvPr id="4" name="组合 18"/>
          <p:cNvGrpSpPr/>
          <p:nvPr/>
        </p:nvGrpSpPr>
        <p:grpSpPr>
          <a:xfrm>
            <a:off x="749305" y="4132311"/>
            <a:ext cx="3754635" cy="724215"/>
            <a:chOff x="568918" y="4344150"/>
            <a:chExt cx="3211568" cy="627395"/>
          </a:xfrm>
        </p:grpSpPr>
        <p:sp>
          <p:nvSpPr>
            <p:cNvPr id="20" name="文本框 14"/>
            <p:cNvSpPr txBox="1"/>
            <p:nvPr/>
          </p:nvSpPr>
          <p:spPr>
            <a:xfrm>
              <a:off x="568918" y="4344150"/>
              <a:ext cx="978746" cy="584775"/>
            </a:xfrm>
            <a:prstGeom prst="rect">
              <a:avLst/>
            </a:prstGeom>
            <a:noFill/>
          </p:spPr>
          <p:txBody>
            <a:bodyPr wrap="square" rtlCol="0">
              <a:spAutoFit/>
            </a:bodyPr>
            <a:lstStyle/>
            <a:p>
              <a:r>
                <a:rPr lang="en-US" altLang="zh-CN" sz="3700" b="1" dirty="0" smtClean="0">
                  <a:solidFill>
                    <a:schemeClr val="tx1">
                      <a:lumMod val="75000"/>
                      <a:lumOff val="25000"/>
                    </a:schemeClr>
                  </a:solidFill>
                  <a:latin typeface="微软雅黑" pitchFamily="34" charset="-122"/>
                  <a:ea typeface="微软雅黑" pitchFamily="34" charset="-122"/>
                </a:rPr>
                <a:t>04</a:t>
              </a:r>
              <a:endParaRPr lang="zh-CN" altLang="en-US" sz="3700" b="1" dirty="0">
                <a:solidFill>
                  <a:schemeClr val="tx1">
                    <a:lumMod val="75000"/>
                    <a:lumOff val="25000"/>
                  </a:schemeClr>
                </a:solidFill>
                <a:latin typeface="微软雅黑" pitchFamily="34" charset="-122"/>
                <a:ea typeface="微软雅黑" pitchFamily="34" charset="-122"/>
              </a:endParaRPr>
            </a:p>
          </p:txBody>
        </p:sp>
        <p:cxnSp>
          <p:nvCxnSpPr>
            <p:cNvPr id="21" name="直接连接符 39"/>
            <p:cNvCxnSpPr/>
            <p:nvPr/>
          </p:nvCxnSpPr>
          <p:spPr>
            <a:xfrm flipH="1">
              <a:off x="1056336" y="4559376"/>
              <a:ext cx="400050" cy="393983"/>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文本框 16"/>
            <p:cNvSpPr txBox="1"/>
            <p:nvPr/>
          </p:nvSpPr>
          <p:spPr>
            <a:xfrm>
              <a:off x="1619672" y="4386770"/>
              <a:ext cx="2160814" cy="584775"/>
            </a:xfrm>
            <a:prstGeom prst="rect">
              <a:avLst/>
            </a:prstGeom>
            <a:noFill/>
          </p:spPr>
          <p:txBody>
            <a:bodyPr wrap="square" rtlCol="0">
              <a:spAutoFit/>
            </a:bodyPr>
            <a:lstStyle/>
            <a:p>
              <a:r>
                <a:rPr lang="zh-CN" altLang="en-US" sz="3700" b="1" dirty="0" smtClean="0">
                  <a:solidFill>
                    <a:schemeClr val="tx1">
                      <a:lumMod val="75000"/>
                      <a:lumOff val="25000"/>
                    </a:schemeClr>
                  </a:solidFill>
                  <a:latin typeface="微软雅黑" pitchFamily="34" charset="-122"/>
                  <a:ea typeface="微软雅黑" pitchFamily="34" charset="-122"/>
                </a:rPr>
                <a:t>未来展望</a:t>
              </a:r>
              <a:endParaRPr lang="zh-CN" altLang="en-US" sz="3700" b="1" dirty="0">
                <a:solidFill>
                  <a:schemeClr val="tx1">
                    <a:lumMod val="75000"/>
                    <a:lumOff val="25000"/>
                  </a:schemeClr>
                </a:solidFill>
                <a:latin typeface="微软雅黑" pitchFamily="34" charset="-122"/>
                <a:ea typeface="微软雅黑" pitchFamily="34" charset="-122"/>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0079" y="973737"/>
            <a:ext cx="8081698" cy="3985432"/>
          </a:xfrm>
          <a:prstGeom prst="rect">
            <a:avLst/>
          </a:prstGeom>
          <a:noFill/>
        </p:spPr>
        <p:txBody>
          <a:bodyPr wrap="square" lIns="106409" tIns="53204" rIns="106409" bIns="53204" rtlCol="0">
            <a:spAutoFit/>
          </a:bodyPr>
          <a:lstStyle/>
          <a:p>
            <a:pPr algn="just">
              <a:spcBef>
                <a:spcPts val="1200"/>
              </a:spcBef>
            </a:pPr>
            <a:r>
              <a:rPr lang="zh-CN" altLang="en-US" sz="2800" b="1" dirty="0" smtClean="0">
                <a:solidFill>
                  <a:schemeClr val="tx1">
                    <a:lumMod val="75000"/>
                    <a:lumOff val="25000"/>
                  </a:schemeClr>
                </a:solidFill>
                <a:latin typeface="微软雅黑" pitchFamily="34" charset="-122"/>
                <a:ea typeface="微软雅黑" pitchFamily="34" charset="-122"/>
              </a:rPr>
              <a:t>红豆集团在自身发展中提炼总结出</a:t>
            </a:r>
            <a:r>
              <a:rPr lang="zh-CN" altLang="en-US" sz="3600" b="1" dirty="0" smtClean="0">
                <a:solidFill>
                  <a:srgbClr val="C00000"/>
                </a:solidFill>
                <a:latin typeface="微软雅黑" pitchFamily="34" charset="-122"/>
                <a:ea typeface="微软雅黑" pitchFamily="34" charset="-122"/>
              </a:rPr>
              <a:t>“八方共赢”</a:t>
            </a:r>
            <a:r>
              <a:rPr lang="zh-CN" altLang="en-US" sz="2800" b="1" dirty="0" smtClean="0">
                <a:solidFill>
                  <a:schemeClr val="tx1">
                    <a:lumMod val="75000"/>
                    <a:lumOff val="25000"/>
                  </a:schemeClr>
                </a:solidFill>
                <a:latin typeface="微软雅黑" pitchFamily="34" charset="-122"/>
                <a:ea typeface="微软雅黑" pitchFamily="34" charset="-122"/>
              </a:rPr>
              <a:t>的责任理念，为红豆开展社会责任管理与实践指明方向，引领企业在自身发展的同时带动各利益相关方共同发展。</a:t>
            </a:r>
          </a:p>
          <a:p>
            <a:pPr algn="just">
              <a:spcBef>
                <a:spcPts val="1200"/>
              </a:spcBef>
            </a:pPr>
            <a:r>
              <a:rPr lang="zh-CN" altLang="en-US" sz="2800" b="1" dirty="0" smtClean="0">
                <a:solidFill>
                  <a:schemeClr val="tx1">
                    <a:lumMod val="75000"/>
                    <a:lumOff val="25000"/>
                  </a:schemeClr>
                </a:solidFill>
                <a:latin typeface="微软雅黑" pitchFamily="34" charset="-122"/>
                <a:ea typeface="微软雅黑" pitchFamily="34" charset="-122"/>
              </a:rPr>
              <a:t>红豆集团的“八方共赢”理念：即要与</a:t>
            </a:r>
            <a:r>
              <a:rPr lang="zh-CN" altLang="en-US" sz="2800" b="1" dirty="0" smtClean="0">
                <a:solidFill>
                  <a:srgbClr val="C00000"/>
                </a:solidFill>
                <a:latin typeface="微软雅黑" pitchFamily="34" charset="-122"/>
                <a:ea typeface="微软雅黑" pitchFamily="34" charset="-122"/>
              </a:rPr>
              <a:t>股东、员工、客户、供方、合作伙伴、政府、环境、社会（社区）</a:t>
            </a:r>
            <a:r>
              <a:rPr lang="zh-CN" altLang="en-US" sz="2800" b="1" dirty="0" smtClean="0">
                <a:solidFill>
                  <a:schemeClr val="tx1">
                    <a:lumMod val="75000"/>
                    <a:lumOff val="25000"/>
                  </a:schemeClr>
                </a:solidFill>
                <a:latin typeface="微软雅黑" pitchFamily="34" charset="-122"/>
                <a:ea typeface="微软雅黑" pitchFamily="34" charset="-122"/>
              </a:rPr>
              <a:t>八方建立合作共赢关系。</a:t>
            </a:r>
          </a:p>
          <a:p>
            <a:pPr algn="just">
              <a:spcBef>
                <a:spcPts val="1200"/>
              </a:spcBef>
            </a:pPr>
            <a:endParaRPr lang="en-US" altLang="zh-CN" sz="2800" b="1" dirty="0" smtClean="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0616" y="880393"/>
            <a:ext cx="2376264" cy="736658"/>
          </a:xfrm>
          <a:prstGeom prst="rect">
            <a:avLst/>
          </a:prstGeom>
          <a:noFill/>
        </p:spPr>
        <p:txBody>
          <a:bodyPr wrap="square" lIns="106409" tIns="53204" rIns="106409" bIns="53204" rtlCol="0">
            <a:spAutoFit/>
          </a:bodyPr>
          <a:lstStyle/>
          <a:p>
            <a:pPr algn="just">
              <a:lnSpc>
                <a:spcPct val="125000"/>
              </a:lnSpc>
            </a:pPr>
            <a:r>
              <a:rPr lang="zh-CN" altLang="zh-CN" sz="3600" b="1" dirty="0" smtClean="0">
                <a:solidFill>
                  <a:srgbClr val="C00000"/>
                </a:solidFill>
                <a:latin typeface="微软雅黑" pitchFamily="34" charset="-122"/>
                <a:ea typeface="微软雅黑" pitchFamily="34" charset="-122"/>
              </a:rPr>
              <a:t>八方共赢</a:t>
            </a:r>
            <a:endParaRPr lang="en-US" altLang="zh-CN" sz="3600" b="1" dirty="0" smtClean="0">
              <a:solidFill>
                <a:srgbClr val="C00000"/>
              </a:solidFill>
              <a:latin typeface="微软雅黑" pitchFamily="34" charset="-122"/>
              <a:ea typeface="微软雅黑" pitchFamily="34" charset="-122"/>
            </a:endParaRPr>
          </a:p>
        </p:txBody>
      </p:sp>
      <p:grpSp>
        <p:nvGrpSpPr>
          <p:cNvPr id="15" name="组合 14"/>
          <p:cNvGrpSpPr/>
          <p:nvPr/>
        </p:nvGrpSpPr>
        <p:grpSpPr>
          <a:xfrm>
            <a:off x="3642948" y="664369"/>
            <a:ext cx="4798508" cy="4814473"/>
            <a:chOff x="5008375" y="1122778"/>
            <a:chExt cx="4798508" cy="4814473"/>
          </a:xfrm>
        </p:grpSpPr>
        <p:pic>
          <p:nvPicPr>
            <p:cNvPr id="1027" name="Picture 3" descr="D:\用户目录\我的文档\My RTX Files\hd050927\八方共赢.png"/>
            <p:cNvPicPr>
              <a:picLocks noChangeAspect="1" noChangeArrowheads="1"/>
            </p:cNvPicPr>
            <p:nvPr/>
          </p:nvPicPr>
          <p:blipFill>
            <a:blip r:embed="rId2" cstate="print"/>
            <a:srcRect/>
            <a:stretch>
              <a:fillRect/>
            </a:stretch>
          </p:blipFill>
          <p:spPr bwMode="auto">
            <a:xfrm>
              <a:off x="5008375" y="1122778"/>
              <a:ext cx="4798508" cy="4814473"/>
            </a:xfrm>
            <a:prstGeom prst="rect">
              <a:avLst/>
            </a:prstGeom>
            <a:noFill/>
          </p:spPr>
        </p:pic>
        <p:sp>
          <p:nvSpPr>
            <p:cNvPr id="7" name="TextBox 6"/>
            <p:cNvSpPr txBox="1"/>
            <p:nvPr/>
          </p:nvSpPr>
          <p:spPr>
            <a:xfrm>
              <a:off x="6355325" y="1721820"/>
              <a:ext cx="926028" cy="430613"/>
            </a:xfrm>
            <a:prstGeom prst="rect">
              <a:avLst/>
            </a:prstGeom>
            <a:noFill/>
          </p:spPr>
          <p:txBody>
            <a:bodyPr wrap="square" lIns="106409" tIns="53204" rIns="106409" bIns="53204" rtlCol="0">
              <a:spAutoFit/>
            </a:bodyPr>
            <a:lstStyle/>
            <a:p>
              <a:r>
                <a:rPr lang="zh-CN" altLang="en-US" b="1" dirty="0" smtClean="0">
                  <a:solidFill>
                    <a:schemeClr val="bg1"/>
                  </a:solidFill>
                  <a:latin typeface="微软雅黑" pitchFamily="34" charset="-122"/>
                  <a:ea typeface="微软雅黑" pitchFamily="34" charset="-122"/>
                </a:rPr>
                <a:t>股东</a:t>
              </a:r>
              <a:endParaRPr lang="zh-CN" altLang="en-US" b="1" dirty="0">
                <a:solidFill>
                  <a:schemeClr val="bg1"/>
                </a:solidFill>
                <a:latin typeface="微软雅黑" pitchFamily="34" charset="-122"/>
                <a:ea typeface="微软雅黑" pitchFamily="34" charset="-122"/>
              </a:endParaRPr>
            </a:p>
          </p:txBody>
        </p:sp>
        <p:sp>
          <p:nvSpPr>
            <p:cNvPr id="8" name="TextBox 7"/>
            <p:cNvSpPr txBox="1"/>
            <p:nvPr/>
          </p:nvSpPr>
          <p:spPr>
            <a:xfrm>
              <a:off x="7786459" y="1721820"/>
              <a:ext cx="926028" cy="430613"/>
            </a:xfrm>
            <a:prstGeom prst="rect">
              <a:avLst/>
            </a:prstGeom>
            <a:noFill/>
          </p:spPr>
          <p:txBody>
            <a:bodyPr wrap="square" lIns="106409" tIns="53204" rIns="106409" bIns="53204" rtlCol="0">
              <a:spAutoFit/>
            </a:bodyPr>
            <a:lstStyle/>
            <a:p>
              <a:r>
                <a:rPr lang="zh-CN" altLang="en-US" b="1" dirty="0" smtClean="0">
                  <a:solidFill>
                    <a:schemeClr val="bg1"/>
                  </a:solidFill>
                  <a:latin typeface="微软雅黑" pitchFamily="34" charset="-122"/>
                  <a:ea typeface="微软雅黑" pitchFamily="34" charset="-122"/>
                </a:rPr>
                <a:t>员工</a:t>
              </a:r>
              <a:endParaRPr lang="zh-CN" altLang="en-US" b="1" dirty="0">
                <a:solidFill>
                  <a:schemeClr val="bg1"/>
                </a:solidFill>
                <a:latin typeface="微软雅黑" pitchFamily="34" charset="-122"/>
                <a:ea typeface="微软雅黑" pitchFamily="34" charset="-122"/>
              </a:endParaRPr>
            </a:p>
          </p:txBody>
        </p:sp>
        <p:sp>
          <p:nvSpPr>
            <p:cNvPr id="9" name="TextBox 8"/>
            <p:cNvSpPr txBox="1"/>
            <p:nvPr/>
          </p:nvSpPr>
          <p:spPr>
            <a:xfrm>
              <a:off x="8712487" y="2719264"/>
              <a:ext cx="926028" cy="430613"/>
            </a:xfrm>
            <a:prstGeom prst="rect">
              <a:avLst/>
            </a:prstGeom>
            <a:noFill/>
          </p:spPr>
          <p:txBody>
            <a:bodyPr wrap="square" lIns="106409" tIns="53204" rIns="106409" bIns="53204" rtlCol="0">
              <a:spAutoFit/>
            </a:bodyPr>
            <a:lstStyle/>
            <a:p>
              <a:r>
                <a:rPr lang="zh-CN" altLang="en-US" b="1" dirty="0" smtClean="0">
                  <a:solidFill>
                    <a:schemeClr val="bg1"/>
                  </a:solidFill>
                  <a:latin typeface="微软雅黑" pitchFamily="34" charset="-122"/>
                  <a:ea typeface="微软雅黑" pitchFamily="34" charset="-122"/>
                </a:rPr>
                <a:t>客户</a:t>
              </a:r>
              <a:endParaRPr lang="zh-CN" altLang="en-US" b="1" dirty="0">
                <a:solidFill>
                  <a:schemeClr val="bg1"/>
                </a:solidFill>
                <a:latin typeface="微软雅黑" pitchFamily="34" charset="-122"/>
                <a:ea typeface="微软雅黑" pitchFamily="34" charset="-122"/>
              </a:endParaRPr>
            </a:p>
          </p:txBody>
        </p:sp>
        <p:sp>
          <p:nvSpPr>
            <p:cNvPr id="10" name="TextBox 9"/>
            <p:cNvSpPr txBox="1"/>
            <p:nvPr/>
          </p:nvSpPr>
          <p:spPr>
            <a:xfrm>
              <a:off x="8712487" y="3966069"/>
              <a:ext cx="926028" cy="430613"/>
            </a:xfrm>
            <a:prstGeom prst="rect">
              <a:avLst/>
            </a:prstGeom>
            <a:noFill/>
          </p:spPr>
          <p:txBody>
            <a:bodyPr wrap="square" lIns="106409" tIns="53204" rIns="106409" bIns="53204" rtlCol="0">
              <a:spAutoFit/>
            </a:bodyPr>
            <a:lstStyle/>
            <a:p>
              <a:r>
                <a:rPr lang="zh-CN" altLang="en-US" b="1" dirty="0" smtClean="0">
                  <a:solidFill>
                    <a:schemeClr val="bg1"/>
                  </a:solidFill>
                  <a:latin typeface="微软雅黑" pitchFamily="34" charset="-122"/>
                  <a:ea typeface="微软雅黑" pitchFamily="34" charset="-122"/>
                </a:rPr>
                <a:t>供方</a:t>
              </a:r>
              <a:endParaRPr lang="zh-CN" altLang="en-US" b="1" dirty="0">
                <a:solidFill>
                  <a:schemeClr val="bg1"/>
                </a:solidFill>
                <a:latin typeface="微软雅黑" pitchFamily="34" charset="-122"/>
                <a:ea typeface="微软雅黑" pitchFamily="34" charset="-122"/>
              </a:endParaRPr>
            </a:p>
          </p:txBody>
        </p:sp>
        <p:sp>
          <p:nvSpPr>
            <p:cNvPr id="11" name="TextBox 10"/>
            <p:cNvSpPr txBox="1"/>
            <p:nvPr/>
          </p:nvSpPr>
          <p:spPr>
            <a:xfrm>
              <a:off x="7786459" y="4797273"/>
              <a:ext cx="926028" cy="753778"/>
            </a:xfrm>
            <a:prstGeom prst="rect">
              <a:avLst/>
            </a:prstGeom>
            <a:noFill/>
          </p:spPr>
          <p:txBody>
            <a:bodyPr wrap="square" lIns="106409" tIns="53204" rIns="106409" bIns="53204" rtlCol="0">
              <a:spAutoFit/>
            </a:bodyPr>
            <a:lstStyle/>
            <a:p>
              <a:r>
                <a:rPr lang="zh-CN" altLang="en-US" b="1" dirty="0" smtClean="0">
                  <a:solidFill>
                    <a:schemeClr val="bg1"/>
                  </a:solidFill>
                  <a:latin typeface="微软雅黑" pitchFamily="34" charset="-122"/>
                  <a:ea typeface="微软雅黑" pitchFamily="34" charset="-122"/>
                </a:rPr>
                <a:t>合作伙伴</a:t>
              </a:r>
              <a:endParaRPr lang="zh-CN" altLang="en-US" b="1" dirty="0">
                <a:solidFill>
                  <a:schemeClr val="bg1"/>
                </a:solidFill>
                <a:latin typeface="微软雅黑" pitchFamily="34" charset="-122"/>
                <a:ea typeface="微软雅黑" pitchFamily="34" charset="-122"/>
              </a:endParaRPr>
            </a:p>
          </p:txBody>
        </p:sp>
        <p:sp>
          <p:nvSpPr>
            <p:cNvPr id="12" name="TextBox 11"/>
            <p:cNvSpPr txBox="1"/>
            <p:nvPr/>
          </p:nvSpPr>
          <p:spPr>
            <a:xfrm>
              <a:off x="6439509" y="4963513"/>
              <a:ext cx="926028" cy="430613"/>
            </a:xfrm>
            <a:prstGeom prst="rect">
              <a:avLst/>
            </a:prstGeom>
            <a:noFill/>
          </p:spPr>
          <p:txBody>
            <a:bodyPr wrap="square" lIns="106409" tIns="53204" rIns="106409" bIns="53204" rtlCol="0">
              <a:spAutoFit/>
            </a:bodyPr>
            <a:lstStyle/>
            <a:p>
              <a:r>
                <a:rPr lang="zh-CN" altLang="en-US" b="1" dirty="0" smtClean="0">
                  <a:solidFill>
                    <a:schemeClr val="bg1"/>
                  </a:solidFill>
                  <a:latin typeface="微软雅黑" pitchFamily="34" charset="-122"/>
                  <a:ea typeface="微软雅黑" pitchFamily="34" charset="-122"/>
                </a:rPr>
                <a:t>政府</a:t>
              </a:r>
              <a:endParaRPr lang="zh-CN" altLang="en-US" b="1" dirty="0">
                <a:solidFill>
                  <a:schemeClr val="bg1"/>
                </a:solidFill>
                <a:latin typeface="微软雅黑" pitchFamily="34" charset="-122"/>
                <a:ea typeface="微软雅黑" pitchFamily="34" charset="-122"/>
              </a:endParaRPr>
            </a:p>
          </p:txBody>
        </p:sp>
        <p:sp>
          <p:nvSpPr>
            <p:cNvPr id="13" name="TextBox 12"/>
            <p:cNvSpPr txBox="1"/>
            <p:nvPr/>
          </p:nvSpPr>
          <p:spPr>
            <a:xfrm>
              <a:off x="5429297" y="3966069"/>
              <a:ext cx="926028" cy="430613"/>
            </a:xfrm>
            <a:prstGeom prst="rect">
              <a:avLst/>
            </a:prstGeom>
            <a:noFill/>
          </p:spPr>
          <p:txBody>
            <a:bodyPr wrap="square" lIns="106409" tIns="53204" rIns="106409" bIns="53204" rtlCol="0">
              <a:spAutoFit/>
            </a:bodyPr>
            <a:lstStyle/>
            <a:p>
              <a:r>
                <a:rPr lang="zh-CN" altLang="en-US" b="1" dirty="0" smtClean="0">
                  <a:solidFill>
                    <a:schemeClr val="bg1"/>
                  </a:solidFill>
                  <a:latin typeface="微软雅黑" pitchFamily="34" charset="-122"/>
                  <a:ea typeface="微软雅黑" pitchFamily="34" charset="-122"/>
                </a:rPr>
                <a:t>环境</a:t>
              </a:r>
              <a:endParaRPr lang="zh-CN" altLang="en-US" b="1" dirty="0">
                <a:solidFill>
                  <a:schemeClr val="bg1"/>
                </a:solidFill>
                <a:latin typeface="微软雅黑" pitchFamily="34" charset="-122"/>
                <a:ea typeface="微软雅黑" pitchFamily="34" charset="-122"/>
              </a:endParaRPr>
            </a:p>
          </p:txBody>
        </p:sp>
        <p:sp>
          <p:nvSpPr>
            <p:cNvPr id="14" name="TextBox 13"/>
            <p:cNvSpPr txBox="1"/>
            <p:nvPr/>
          </p:nvSpPr>
          <p:spPr>
            <a:xfrm>
              <a:off x="5176744" y="2553024"/>
              <a:ext cx="1094397" cy="1076943"/>
            </a:xfrm>
            <a:prstGeom prst="rect">
              <a:avLst/>
            </a:prstGeom>
            <a:noFill/>
          </p:spPr>
          <p:txBody>
            <a:bodyPr wrap="square" lIns="106409" tIns="53204" rIns="106409" bIns="53204" rtlCol="0">
              <a:spAutoFit/>
            </a:bodyPr>
            <a:lstStyle/>
            <a:p>
              <a:pPr algn="ctr"/>
              <a:r>
                <a:rPr lang="zh-CN" altLang="en-US" b="1" dirty="0" smtClean="0">
                  <a:solidFill>
                    <a:schemeClr val="bg1"/>
                  </a:solidFill>
                  <a:latin typeface="微软雅黑" pitchFamily="34" charset="-122"/>
                  <a:ea typeface="微软雅黑" pitchFamily="34" charset="-122"/>
                </a:rPr>
                <a:t>  社会（社区）</a:t>
              </a:r>
              <a:endParaRPr lang="zh-CN" altLang="en-US" b="1" dirty="0">
                <a:solidFill>
                  <a:schemeClr val="bg1"/>
                </a:solidFill>
                <a:latin typeface="微软雅黑" pitchFamily="34" charset="-122"/>
                <a:ea typeface="微软雅黑" pitchFamily="34" charset="-122"/>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2" descr="DSC_0004.jpg"/>
          <p:cNvPicPr>
            <a:picLocks noChangeAspect="1"/>
          </p:cNvPicPr>
          <p:nvPr/>
        </p:nvPicPr>
        <p:blipFill>
          <a:blip r:embed="rId2" cstate="print"/>
          <a:srcRect t="19901" r="17712"/>
          <a:stretch>
            <a:fillRect/>
          </a:stretch>
        </p:blipFill>
        <p:spPr bwMode="auto">
          <a:xfrm>
            <a:off x="5681270" y="2073543"/>
            <a:ext cx="4378167" cy="2640610"/>
          </a:xfrm>
          <a:prstGeom prst="rect">
            <a:avLst/>
          </a:prstGeom>
          <a:ln>
            <a:noFill/>
          </a:ln>
          <a:effectLst>
            <a:outerShdw blurRad="190500" algn="tl" rotWithShape="0">
              <a:srgbClr val="000000">
                <a:alpha val="70000"/>
              </a:srgbClr>
            </a:outerShdw>
          </a:effectLst>
        </p:spPr>
      </p:pic>
      <p:sp>
        <p:nvSpPr>
          <p:cNvPr id="8" name="矩形 7"/>
          <p:cNvSpPr/>
          <p:nvPr/>
        </p:nvSpPr>
        <p:spPr>
          <a:xfrm>
            <a:off x="378236" y="3541752"/>
            <a:ext cx="5051061" cy="1030777"/>
          </a:xfrm>
          <a:prstGeom prst="rect">
            <a:avLst/>
          </a:prstGeom>
        </p:spPr>
        <p:txBody>
          <a:bodyPr wrap="square" lIns="106409" tIns="53204" rIns="106409" bIns="53204">
            <a:spAutoFit/>
          </a:bodyPr>
          <a:lstStyle/>
          <a:p>
            <a:pPr algn="just"/>
            <a:r>
              <a:rPr lang="en-US" altLang="zh-CN" sz="2000" b="1" dirty="0" smtClean="0">
                <a:solidFill>
                  <a:schemeClr val="tx1">
                    <a:lumMod val="75000"/>
                    <a:lumOff val="25000"/>
                  </a:schemeClr>
                </a:solidFill>
                <a:latin typeface="微软雅黑" pitchFamily="34" charset="-122"/>
                <a:ea typeface="微软雅黑" pitchFamily="34" charset="-122"/>
              </a:rPr>
              <a:t>2017</a:t>
            </a:r>
            <a:r>
              <a:rPr lang="zh-CN" altLang="zh-CN" sz="2000" b="1" dirty="0" smtClean="0">
                <a:solidFill>
                  <a:schemeClr val="tx1">
                    <a:lumMod val="75000"/>
                    <a:lumOff val="25000"/>
                  </a:schemeClr>
                </a:solidFill>
                <a:latin typeface="微软雅黑" pitchFamily="34" charset="-122"/>
                <a:ea typeface="微软雅黑" pitchFamily="34" charset="-122"/>
              </a:rPr>
              <a:t>年以来股市低迷，</a:t>
            </a:r>
            <a:r>
              <a:rPr lang="zh-CN" altLang="en-US" sz="2000" b="1" dirty="0" smtClean="0">
                <a:solidFill>
                  <a:schemeClr val="tx1">
                    <a:lumMod val="75000"/>
                    <a:lumOff val="25000"/>
                  </a:schemeClr>
                </a:solidFill>
                <a:latin typeface="微软雅黑" pitchFamily="34" charset="-122"/>
                <a:ea typeface="微软雅黑" pitchFamily="34" charset="-122"/>
              </a:rPr>
              <a:t>集团高层</a:t>
            </a:r>
            <a:r>
              <a:rPr lang="zh-CN" altLang="zh-CN" sz="2000" b="1" dirty="0" smtClean="0">
                <a:solidFill>
                  <a:schemeClr val="tx1">
                    <a:lumMod val="75000"/>
                    <a:lumOff val="25000"/>
                  </a:schemeClr>
                </a:solidFill>
                <a:latin typeface="微软雅黑" pitchFamily="34" charset="-122"/>
                <a:ea typeface="微软雅黑" pitchFamily="34" charset="-122"/>
              </a:rPr>
              <a:t>及控股集团却做到持续增持，</a:t>
            </a:r>
            <a:r>
              <a:rPr lang="zh-CN" altLang="en-US" sz="2000" b="1" dirty="0" smtClean="0">
                <a:solidFill>
                  <a:schemeClr val="tx1">
                    <a:lumMod val="75000"/>
                    <a:lumOff val="25000"/>
                  </a:schemeClr>
                </a:solidFill>
                <a:latin typeface="微软雅黑" pitchFamily="34" charset="-122"/>
                <a:ea typeface="微软雅黑" pitchFamily="34" charset="-122"/>
              </a:rPr>
              <a:t>给投资者信心及彰显对公司未来发展的信心。</a:t>
            </a:r>
            <a:endParaRPr lang="en-US" altLang="zh-CN" sz="2000" b="1" dirty="0" smtClean="0">
              <a:solidFill>
                <a:schemeClr val="tx1">
                  <a:lumMod val="75000"/>
                  <a:lumOff val="25000"/>
                </a:schemeClr>
              </a:solidFill>
              <a:latin typeface="微软雅黑" pitchFamily="34" charset="-122"/>
              <a:ea typeface="微软雅黑" pitchFamily="34" charset="-122"/>
            </a:endParaRPr>
          </a:p>
        </p:txBody>
      </p:sp>
      <p:sp>
        <p:nvSpPr>
          <p:cNvPr id="10" name="矩形 4"/>
          <p:cNvSpPr>
            <a:spLocks noChangeArrowheads="1"/>
          </p:cNvSpPr>
          <p:nvPr/>
        </p:nvSpPr>
        <p:spPr bwMode="auto">
          <a:xfrm>
            <a:off x="462420" y="1139978"/>
            <a:ext cx="4882982" cy="912577"/>
          </a:xfrm>
          <a:prstGeom prst="rect">
            <a:avLst/>
          </a:prstGeom>
          <a:solidFill>
            <a:srgbClr val="C00000"/>
          </a:solidFill>
          <a:ln w="9525">
            <a:noFill/>
            <a:miter lim="800000"/>
            <a:headEnd/>
            <a:tailEnd/>
          </a:ln>
        </p:spPr>
        <p:txBody>
          <a:bodyPr lIns="106409" tIns="53204" rIns="106409" bIns="53204" anchor="ctr"/>
          <a:lstStyle/>
          <a:p>
            <a:pPr algn="ctr"/>
            <a:endParaRPr lang="zh-CN" altLang="zh-CN" sz="3300" dirty="0">
              <a:solidFill>
                <a:srgbClr val="FFFFFF"/>
              </a:solidFill>
              <a:latin typeface="宋体" pitchFamily="2" charset="-122"/>
              <a:sym typeface="宋体" pitchFamily="2" charset="-122"/>
            </a:endParaRPr>
          </a:p>
        </p:txBody>
      </p:sp>
      <p:sp>
        <p:nvSpPr>
          <p:cNvPr id="11" name="TextBox 5"/>
          <p:cNvSpPr>
            <a:spLocks noChangeArrowheads="1"/>
          </p:cNvSpPr>
          <p:nvPr/>
        </p:nvSpPr>
        <p:spPr bwMode="auto">
          <a:xfrm>
            <a:off x="629455" y="1282912"/>
            <a:ext cx="4595312" cy="615278"/>
          </a:xfrm>
          <a:prstGeom prst="rect">
            <a:avLst/>
          </a:prstGeom>
          <a:noFill/>
          <a:ln w="9525">
            <a:noFill/>
            <a:miter lim="800000"/>
            <a:headEnd/>
            <a:tailEnd/>
          </a:ln>
        </p:spPr>
        <p:txBody>
          <a:bodyPr lIns="106409" tIns="53204" rIns="106409" bIns="53204">
            <a:spAutoFit/>
          </a:bodyPr>
          <a:lstStyle/>
          <a:p>
            <a:pPr algn="ctr"/>
            <a:r>
              <a:rPr lang="en-US" altLang="zh-CN" sz="3300" b="1" dirty="0">
                <a:solidFill>
                  <a:srgbClr val="FFFFFF"/>
                </a:solidFill>
                <a:latin typeface="微软雅黑" pitchFamily="34" charset="-122"/>
                <a:ea typeface="微软雅黑" pitchFamily="34" charset="-122"/>
                <a:sym typeface="Impact" pitchFamily="34" charset="0"/>
              </a:rPr>
              <a:t>1</a:t>
            </a:r>
            <a:r>
              <a:rPr lang="zh-CN" altLang="en-US" sz="3300" b="1" dirty="0">
                <a:solidFill>
                  <a:srgbClr val="FFFFFF"/>
                </a:solidFill>
                <a:latin typeface="微软雅黑" pitchFamily="34" charset="-122"/>
                <a:ea typeface="微软雅黑" pitchFamily="34" charset="-122"/>
                <a:sym typeface="Impact" pitchFamily="34" charset="0"/>
              </a:rPr>
              <a:t>、与股东共赢</a:t>
            </a:r>
          </a:p>
        </p:txBody>
      </p:sp>
      <p:sp>
        <p:nvSpPr>
          <p:cNvPr id="12" name="TextBox 11"/>
          <p:cNvSpPr txBox="1"/>
          <p:nvPr/>
        </p:nvSpPr>
        <p:spPr>
          <a:xfrm>
            <a:off x="462420" y="2136849"/>
            <a:ext cx="4882982" cy="960222"/>
          </a:xfrm>
          <a:prstGeom prst="rect">
            <a:avLst/>
          </a:prstGeom>
          <a:solidFill>
            <a:schemeClr val="bg1">
              <a:lumMod val="95000"/>
            </a:schemeClr>
          </a:solidFill>
          <a:ln w="3175">
            <a:noFill/>
          </a:ln>
        </p:spPr>
        <p:txBody>
          <a:bodyPr lIns="106409" tIns="53204" rIns="106409" bIns="53204">
            <a:spAutoFit/>
          </a:bodyPr>
          <a:lstStyle/>
          <a:p>
            <a:pPr>
              <a:buFont typeface="Arial" charset="0"/>
              <a:buNone/>
              <a:defRPr/>
            </a:pPr>
            <a:r>
              <a:rPr lang="zh-CN" altLang="zh-CN" sz="2800" b="1" dirty="0">
                <a:solidFill>
                  <a:schemeClr val="tx1">
                    <a:lumMod val="75000"/>
                    <a:lumOff val="25000"/>
                  </a:schemeClr>
                </a:solidFill>
                <a:latin typeface="微软雅黑" pitchFamily="34" charset="-122"/>
                <a:ea typeface="微软雅黑" pitchFamily="34" charset="-122"/>
              </a:rPr>
              <a:t>就是要保证股东特别是小股东的投资安全及</a:t>
            </a:r>
            <a:r>
              <a:rPr lang="zh-CN" altLang="zh-CN" sz="2800" b="1" dirty="0" smtClean="0">
                <a:solidFill>
                  <a:schemeClr val="tx1">
                    <a:lumMod val="75000"/>
                    <a:lumOff val="25000"/>
                  </a:schemeClr>
                </a:solidFill>
                <a:latin typeface="微软雅黑" pitchFamily="34" charset="-122"/>
                <a:ea typeface="微软雅黑" pitchFamily="34" charset="-122"/>
              </a:rPr>
              <a:t>权益</a:t>
            </a:r>
            <a:r>
              <a:rPr lang="zh-CN" altLang="en-US" sz="2800" b="1" dirty="0" smtClean="0">
                <a:solidFill>
                  <a:schemeClr val="tx1">
                    <a:lumMod val="75000"/>
                    <a:lumOff val="25000"/>
                  </a:schemeClr>
                </a:solidFill>
                <a:latin typeface="微软雅黑" pitchFamily="34" charset="-122"/>
                <a:ea typeface="微软雅黑" pitchFamily="34" charset="-122"/>
              </a:rPr>
              <a:t>。</a:t>
            </a:r>
            <a:endParaRPr lang="zh-CN" altLang="en-US" sz="2800"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0"/>
          <p:cNvGrpSpPr>
            <a:grpSpLocks/>
          </p:cNvGrpSpPr>
          <p:nvPr/>
        </p:nvGrpSpPr>
        <p:grpSpPr bwMode="auto">
          <a:xfrm>
            <a:off x="546315" y="1134967"/>
            <a:ext cx="4882982" cy="1916779"/>
            <a:chOff x="4644008" y="2060848"/>
            <a:chExt cx="4176961" cy="1660972"/>
          </a:xfrm>
        </p:grpSpPr>
        <p:sp>
          <p:nvSpPr>
            <p:cNvPr id="11" name="矩形 4"/>
            <p:cNvSpPr>
              <a:spLocks noChangeArrowheads="1"/>
            </p:cNvSpPr>
            <p:nvPr/>
          </p:nvSpPr>
          <p:spPr bwMode="auto">
            <a:xfrm>
              <a:off x="4644008" y="2060848"/>
              <a:ext cx="4176464" cy="792163"/>
            </a:xfrm>
            <a:prstGeom prst="rect">
              <a:avLst/>
            </a:prstGeom>
            <a:solidFill>
              <a:srgbClr val="C00000"/>
            </a:solidFill>
            <a:ln w="9525">
              <a:noFill/>
              <a:miter lim="800000"/>
              <a:headEnd/>
              <a:tailEnd/>
            </a:ln>
          </p:spPr>
          <p:txBody>
            <a:bodyPr anchor="ctr"/>
            <a:lstStyle/>
            <a:p>
              <a:pPr algn="ctr"/>
              <a:endParaRPr lang="zh-CN" altLang="zh-CN" sz="3300" dirty="0">
                <a:solidFill>
                  <a:srgbClr val="FFFFFF"/>
                </a:solidFill>
                <a:latin typeface="微软雅黑" pitchFamily="34" charset="-122"/>
                <a:ea typeface="微软雅黑" pitchFamily="34" charset="-122"/>
                <a:sym typeface="宋体" pitchFamily="2" charset="-122"/>
              </a:endParaRPr>
            </a:p>
          </p:txBody>
        </p:sp>
        <p:sp>
          <p:nvSpPr>
            <p:cNvPr id="12" name="TextBox 5"/>
            <p:cNvSpPr>
              <a:spLocks noChangeArrowheads="1"/>
            </p:cNvSpPr>
            <p:nvPr/>
          </p:nvSpPr>
          <p:spPr bwMode="auto">
            <a:xfrm>
              <a:off x="4786883" y="2144986"/>
              <a:ext cx="3930896" cy="523875"/>
            </a:xfrm>
            <a:prstGeom prst="rect">
              <a:avLst/>
            </a:prstGeom>
            <a:noFill/>
            <a:ln w="9525">
              <a:noFill/>
              <a:miter lim="800000"/>
              <a:headEnd/>
              <a:tailEnd/>
            </a:ln>
          </p:spPr>
          <p:txBody>
            <a:bodyPr>
              <a:spAutoFit/>
            </a:bodyPr>
            <a:lstStyle/>
            <a:p>
              <a:pPr algn="ctr"/>
              <a:r>
                <a:rPr lang="en-US" altLang="zh-CN" sz="3300" b="1" dirty="0">
                  <a:solidFill>
                    <a:srgbClr val="FFFFFF"/>
                  </a:solidFill>
                  <a:latin typeface="微软雅黑" pitchFamily="34" charset="-122"/>
                  <a:ea typeface="微软雅黑" pitchFamily="34" charset="-122"/>
                  <a:sym typeface="Impact" pitchFamily="34" charset="0"/>
                </a:rPr>
                <a:t>2</a:t>
              </a:r>
              <a:r>
                <a:rPr lang="zh-CN" altLang="en-US" sz="3300" b="1" dirty="0">
                  <a:solidFill>
                    <a:srgbClr val="FFFFFF"/>
                  </a:solidFill>
                  <a:latin typeface="微软雅黑" pitchFamily="34" charset="-122"/>
                  <a:ea typeface="微软雅黑" pitchFamily="34" charset="-122"/>
                  <a:sym typeface="Impact" pitchFamily="34" charset="0"/>
                </a:rPr>
                <a:t>、与员工共赢</a:t>
              </a:r>
            </a:p>
          </p:txBody>
        </p:sp>
        <p:sp>
          <p:nvSpPr>
            <p:cNvPr id="13" name="TextBox 12"/>
            <p:cNvSpPr txBox="1"/>
            <p:nvPr/>
          </p:nvSpPr>
          <p:spPr>
            <a:xfrm>
              <a:off x="4644008" y="2891333"/>
              <a:ext cx="4176961" cy="830487"/>
            </a:xfrm>
            <a:prstGeom prst="rect">
              <a:avLst/>
            </a:prstGeom>
            <a:solidFill>
              <a:schemeClr val="bg1">
                <a:lumMod val="95000"/>
              </a:schemeClr>
            </a:solidFill>
            <a:ln w="3175">
              <a:noFill/>
            </a:ln>
          </p:spPr>
          <p:txBody>
            <a:bodyPr>
              <a:spAutoFit/>
            </a:bodyPr>
            <a:lstStyle/>
            <a:p>
              <a:pPr>
                <a:buFont typeface="Arial" charset="0"/>
                <a:buNone/>
                <a:defRPr/>
              </a:pPr>
              <a:r>
                <a:rPr lang="zh-CN" altLang="en-US" sz="2800" b="1" dirty="0">
                  <a:solidFill>
                    <a:schemeClr val="tx1">
                      <a:lumMod val="75000"/>
                      <a:lumOff val="25000"/>
                    </a:schemeClr>
                  </a:solidFill>
                  <a:latin typeface="微软雅黑" pitchFamily="34" charset="-122"/>
                  <a:ea typeface="微软雅黑" pitchFamily="34" charset="-122"/>
                </a:rPr>
                <a:t>就是给员工提供发展平台，让员工与企业共同</a:t>
              </a:r>
              <a:r>
                <a:rPr lang="zh-CN" altLang="en-US" sz="2800" b="1" dirty="0" smtClean="0">
                  <a:solidFill>
                    <a:schemeClr val="tx1">
                      <a:lumMod val="75000"/>
                      <a:lumOff val="25000"/>
                    </a:schemeClr>
                  </a:solidFill>
                  <a:latin typeface="微软雅黑" pitchFamily="34" charset="-122"/>
                  <a:ea typeface="微软雅黑" pitchFamily="34" charset="-122"/>
                </a:rPr>
                <a:t>成长。</a:t>
              </a:r>
              <a:endParaRPr lang="zh-CN" altLang="en-US" sz="2800" b="1" dirty="0">
                <a:solidFill>
                  <a:schemeClr val="tx1">
                    <a:lumMod val="75000"/>
                    <a:lumOff val="25000"/>
                  </a:schemeClr>
                </a:solidFill>
                <a:latin typeface="微软雅黑" pitchFamily="34" charset="-122"/>
                <a:ea typeface="微软雅黑" pitchFamily="34" charset="-122"/>
              </a:endParaRPr>
            </a:p>
          </p:txBody>
        </p:sp>
      </p:grpSp>
      <p:pic>
        <p:nvPicPr>
          <p:cNvPr id="2050" name="Picture 2" descr="D:\用户目录\我的文档\My RTX Files\hd050927\金字塔.png"/>
          <p:cNvPicPr>
            <a:picLocks noChangeAspect="1" noChangeArrowheads="1"/>
          </p:cNvPicPr>
          <p:nvPr/>
        </p:nvPicPr>
        <p:blipFill>
          <a:blip r:embed="rId2" cstate="print"/>
          <a:srcRect/>
          <a:stretch>
            <a:fillRect/>
          </a:stretch>
        </p:blipFill>
        <p:spPr bwMode="auto">
          <a:xfrm>
            <a:off x="4671638" y="1456457"/>
            <a:ext cx="5831031" cy="4267802"/>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0079" y="973737"/>
            <a:ext cx="8081698" cy="1830996"/>
          </a:xfrm>
          <a:prstGeom prst="rect">
            <a:avLst/>
          </a:prstGeom>
          <a:noFill/>
        </p:spPr>
        <p:txBody>
          <a:bodyPr wrap="square" lIns="106409" tIns="53204" rIns="106409" bIns="53204" rtlCol="0">
            <a:spAutoFit/>
          </a:bodyPr>
          <a:lstStyle/>
          <a:p>
            <a:pPr algn="just"/>
            <a:r>
              <a:rPr lang="zh-CN" altLang="en-US" sz="2800" b="1" dirty="0" smtClean="0">
                <a:solidFill>
                  <a:srgbClr val="C00000"/>
                </a:solidFill>
                <a:latin typeface="微软雅黑" pitchFamily="34" charset="-122"/>
                <a:ea typeface="微软雅黑" pitchFamily="34" charset="-122"/>
              </a:rPr>
              <a:t>总裁也要竞争上岗</a:t>
            </a:r>
            <a:r>
              <a:rPr lang="zh-CN" altLang="en-US" sz="2800" b="1" dirty="0" smtClean="0">
                <a:solidFill>
                  <a:schemeClr val="tx1">
                    <a:lumMod val="75000"/>
                    <a:lumOff val="25000"/>
                  </a:schemeClr>
                </a:solidFill>
                <a:latin typeface="微软雅黑" pitchFamily="34" charset="-122"/>
                <a:ea typeface="微软雅黑" pitchFamily="34" charset="-122"/>
              </a:rPr>
              <a:t>：</a:t>
            </a:r>
            <a:r>
              <a:rPr lang="zh-CN" altLang="zh-CN" sz="2800" b="1" dirty="0" smtClean="0">
                <a:solidFill>
                  <a:schemeClr val="tx1">
                    <a:lumMod val="75000"/>
                    <a:lumOff val="25000"/>
                  </a:schemeClr>
                </a:solidFill>
                <a:latin typeface="微软雅黑" pitchFamily="34" charset="-122"/>
                <a:ea typeface="微软雅黑" pitchFamily="34" charset="-122"/>
              </a:rPr>
              <a:t>红豆全面推行制度选人，竞争上岗的用人机制，从生产一线班组长，到厂长、公司副总经理、公司总经理，到集团的总裁，全面实行竞争上岗。</a:t>
            </a:r>
            <a:endParaRPr lang="en-US" altLang="zh-CN" sz="2800" b="1" dirty="0" smtClean="0">
              <a:solidFill>
                <a:schemeClr val="tx1">
                  <a:lumMod val="75000"/>
                  <a:lumOff val="25000"/>
                </a:schemeClr>
              </a:solidFill>
              <a:latin typeface="微软雅黑" pitchFamily="34" charset="-122"/>
              <a:ea typeface="微软雅黑" pitchFamily="34" charset="-122"/>
            </a:endParaRPr>
          </a:p>
        </p:txBody>
      </p:sp>
      <p:pic>
        <p:nvPicPr>
          <p:cNvPr id="67586" name="Picture 2"/>
          <p:cNvPicPr>
            <a:picLocks noChangeAspect="1" noChangeArrowheads="1"/>
          </p:cNvPicPr>
          <p:nvPr/>
        </p:nvPicPr>
        <p:blipFill>
          <a:blip r:embed="rId3" cstate="print">
            <a:clrChange>
              <a:clrFrom>
                <a:srgbClr val="FFFFFF"/>
              </a:clrFrom>
              <a:clrTo>
                <a:srgbClr val="FFFFFF">
                  <a:alpha val="0"/>
                </a:srgbClr>
              </a:clrTo>
            </a:clrChange>
          </a:blip>
          <a:srcRect b="10081"/>
          <a:stretch>
            <a:fillRect/>
          </a:stretch>
        </p:blipFill>
        <p:spPr bwMode="auto">
          <a:xfrm>
            <a:off x="5303462" y="2469904"/>
            <a:ext cx="4372422" cy="2788628"/>
          </a:xfrm>
          <a:prstGeom prst="rect">
            <a:avLst/>
          </a:prstGeom>
          <a:ln>
            <a:noFill/>
          </a:ln>
          <a:effectLst>
            <a:outerShdw blurRad="190500" algn="tl" rotWithShape="0">
              <a:srgbClr val="000000">
                <a:alpha val="70000"/>
              </a:srgbClr>
            </a:outerShdw>
          </a:effectLst>
        </p:spPr>
      </p:pic>
      <p:sp>
        <p:nvSpPr>
          <p:cNvPr id="6" name="TextBox 5"/>
          <p:cNvSpPr txBox="1"/>
          <p:nvPr/>
        </p:nvSpPr>
        <p:spPr>
          <a:xfrm>
            <a:off x="1600696" y="3688705"/>
            <a:ext cx="3536792" cy="1646330"/>
          </a:xfrm>
          <a:prstGeom prst="rect">
            <a:avLst/>
          </a:prstGeom>
          <a:noFill/>
        </p:spPr>
        <p:txBody>
          <a:bodyPr wrap="square" lIns="106409" tIns="53204" rIns="106409" bIns="53204" rtlCol="0">
            <a:spAutoFit/>
          </a:bodyPr>
          <a:lstStyle/>
          <a:p>
            <a:pPr algn="just"/>
            <a:r>
              <a:rPr lang="zh-CN" altLang="zh-CN" sz="2000" b="1" dirty="0" smtClean="0">
                <a:solidFill>
                  <a:schemeClr val="tx1">
                    <a:lumMod val="75000"/>
                    <a:lumOff val="25000"/>
                  </a:schemeClr>
                </a:solidFill>
                <a:latin typeface="微软雅黑" pitchFamily="34" charset="-122"/>
                <a:ea typeface="微软雅黑" pitchFamily="34" charset="-122"/>
              </a:rPr>
              <a:t>红豆对一线员工实行星级制，分为一星级、二星级、三星级。评上星级的员工不仅享受补贴，三星级员工还能够担任管理职务，免费接受高等教育。</a:t>
            </a:r>
            <a:endParaRPr lang="zh-CN" altLang="en-US" sz="2000" b="1" dirty="0">
              <a:solidFill>
                <a:schemeClr val="tx1">
                  <a:lumMod val="75000"/>
                  <a:lumOff val="25000"/>
                </a:schemeClr>
              </a:solidFill>
              <a:latin typeface="微软雅黑" pitchFamily="34" charset="-122"/>
              <a:ea typeface="微软雅黑" pitchFamily="34" charset="-122"/>
            </a:endParaRPr>
          </a:p>
        </p:txBody>
      </p:sp>
      <p:sp>
        <p:nvSpPr>
          <p:cNvPr id="5" name="TextBox 4"/>
          <p:cNvSpPr txBox="1"/>
          <p:nvPr/>
        </p:nvSpPr>
        <p:spPr>
          <a:xfrm>
            <a:off x="6035464" y="5295995"/>
            <a:ext cx="3114821" cy="353668"/>
          </a:xfrm>
          <a:prstGeom prst="rect">
            <a:avLst/>
          </a:prstGeom>
          <a:noFill/>
        </p:spPr>
        <p:txBody>
          <a:bodyPr wrap="square" lIns="106409" tIns="53204" rIns="106409" bIns="53204" rtlCol="0">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红豆西服厂星级员工荣誉栏</a:t>
            </a:r>
            <a:endParaRPr lang="zh-CN" altLang="en-US" sz="1600"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G盘\2017\2017.03\2017党建手册\2017.2.28  党建手册更新材料\2.27\2.27 更新图片\红豆对员工实行食宿优惠.jpg"/>
          <p:cNvPicPr>
            <a:picLocks noChangeAspect="1" noChangeArrowheads="1"/>
          </p:cNvPicPr>
          <p:nvPr/>
        </p:nvPicPr>
        <p:blipFill>
          <a:blip r:embed="rId2" cstate="print"/>
          <a:srcRect l="24560" r="18135"/>
          <a:stretch>
            <a:fillRect/>
          </a:stretch>
        </p:blipFill>
        <p:spPr bwMode="auto">
          <a:xfrm>
            <a:off x="664592" y="1096417"/>
            <a:ext cx="3024336" cy="3600000"/>
          </a:xfrm>
          <a:prstGeom prst="rect">
            <a:avLst/>
          </a:prstGeom>
          <a:ln>
            <a:noFill/>
          </a:ln>
          <a:effectLst>
            <a:outerShdw blurRad="190500" algn="tl" rotWithShape="0">
              <a:srgbClr val="000000">
                <a:alpha val="70000"/>
              </a:srgbClr>
            </a:outerShdw>
          </a:effectLst>
        </p:spPr>
      </p:pic>
      <p:pic>
        <p:nvPicPr>
          <p:cNvPr id="1027" name="Picture 3" descr="E:\G盘\2017\2017.03\2017党建手册\2017.2.28  党建手册更新材料\2.27\2.27 更新图片\红豆集团关爱员工健康，定期组织义诊、免费体检等活动.jpg"/>
          <p:cNvPicPr>
            <a:picLocks noChangeAspect="1" noChangeArrowheads="1"/>
          </p:cNvPicPr>
          <p:nvPr/>
        </p:nvPicPr>
        <p:blipFill>
          <a:blip r:embed="rId3" cstate="print"/>
          <a:srcRect l="13029" r="14963"/>
          <a:stretch>
            <a:fillRect/>
          </a:stretch>
        </p:blipFill>
        <p:spPr bwMode="auto">
          <a:xfrm>
            <a:off x="6209208" y="1096417"/>
            <a:ext cx="3888432" cy="3600000"/>
          </a:xfrm>
          <a:prstGeom prst="rect">
            <a:avLst/>
          </a:prstGeom>
          <a:ln>
            <a:noFill/>
          </a:ln>
          <a:effectLst>
            <a:outerShdw blurRad="190500" algn="tl" rotWithShape="0">
              <a:srgbClr val="000000">
                <a:alpha val="70000"/>
              </a:srgbClr>
            </a:outerShdw>
          </a:effectLst>
        </p:spPr>
      </p:pic>
      <p:pic>
        <p:nvPicPr>
          <p:cNvPr id="1028" name="Picture 4" descr="E:\G盘\企业文化\子公司\员工图片\红豆集团 秦军2.JPG"/>
          <p:cNvPicPr>
            <a:picLocks noChangeAspect="1" noChangeArrowheads="1"/>
          </p:cNvPicPr>
          <p:nvPr/>
        </p:nvPicPr>
        <p:blipFill>
          <a:blip r:embed="rId4" cstate="print"/>
          <a:srcRect l="28890" r="6677"/>
          <a:stretch>
            <a:fillRect/>
          </a:stretch>
        </p:blipFill>
        <p:spPr bwMode="auto">
          <a:xfrm>
            <a:off x="3040856" y="592361"/>
            <a:ext cx="3960440" cy="4392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0657" y="880393"/>
            <a:ext cx="8136904" cy="1276998"/>
          </a:xfrm>
          <a:prstGeom prst="rect">
            <a:avLst/>
          </a:prstGeom>
          <a:noFill/>
        </p:spPr>
        <p:txBody>
          <a:bodyPr wrap="square" lIns="106409" tIns="53204" rIns="106409" bIns="53204" rtlCol="0">
            <a:spAutoFit/>
          </a:bodyPr>
          <a:lstStyle/>
          <a:p>
            <a:pPr algn="just">
              <a:spcBef>
                <a:spcPts val="931"/>
              </a:spcBef>
            </a:pPr>
            <a:r>
              <a:rPr lang="zh-CN" altLang="en-US" sz="2800" b="1" dirty="0" smtClean="0">
                <a:solidFill>
                  <a:srgbClr val="C00000"/>
                </a:solidFill>
                <a:latin typeface="微软雅黑" pitchFamily="34" charset="-122"/>
                <a:ea typeface="微软雅黑" pitchFamily="34" charset="-122"/>
              </a:rPr>
              <a:t>民主管理</a:t>
            </a:r>
            <a:r>
              <a:rPr lang="en-US" altLang="zh-CN" sz="2800" b="1" dirty="0" smtClean="0">
                <a:solidFill>
                  <a:srgbClr val="C00000"/>
                </a:solidFill>
                <a:latin typeface="微软雅黑" pitchFamily="34" charset="-122"/>
                <a:ea typeface="微软雅黑" pitchFamily="34" charset="-122"/>
              </a:rPr>
              <a:t>——</a:t>
            </a:r>
            <a:r>
              <a:rPr lang="zh-CN" altLang="en-US" sz="2800" b="1" dirty="0" smtClean="0">
                <a:solidFill>
                  <a:srgbClr val="C00000"/>
                </a:solidFill>
                <a:latin typeface="微软雅黑" pitchFamily="34" charset="-122"/>
                <a:ea typeface="微软雅黑" pitchFamily="34" charset="-122"/>
              </a:rPr>
              <a:t>书记信箱、回音壁：</a:t>
            </a:r>
            <a:r>
              <a:rPr lang="zh-CN" altLang="zh-CN" sz="2400" b="1" dirty="0" smtClean="0">
                <a:solidFill>
                  <a:schemeClr val="tx1">
                    <a:lumMod val="75000"/>
                    <a:lumOff val="25000"/>
                  </a:schemeClr>
                </a:solidFill>
                <a:latin typeface="微软雅黑" pitchFamily="34" charset="-122"/>
                <a:ea typeface="微软雅黑" pitchFamily="34" charset="-122"/>
              </a:rPr>
              <a:t>红豆</a:t>
            </a:r>
            <a:r>
              <a:rPr lang="zh-CN" altLang="en-US" sz="2400" b="1" dirty="0" smtClean="0">
                <a:solidFill>
                  <a:schemeClr val="tx1">
                    <a:lumMod val="75000"/>
                    <a:lumOff val="25000"/>
                  </a:schemeClr>
                </a:solidFill>
                <a:latin typeface="微软雅黑" pitchFamily="34" charset="-122"/>
                <a:ea typeface="微软雅黑" pitchFamily="34" charset="-122"/>
              </a:rPr>
              <a:t>设立书记信箱和回音壁，收集员工提出的意见建议，倾听员工心声，及时排忧解难。 </a:t>
            </a:r>
            <a:endParaRPr lang="zh-CN" altLang="en-US" sz="2400" b="1" dirty="0">
              <a:solidFill>
                <a:schemeClr val="tx1">
                  <a:lumMod val="75000"/>
                  <a:lumOff val="25000"/>
                </a:schemeClr>
              </a:solidFill>
              <a:latin typeface="微软雅黑" pitchFamily="34" charset="-122"/>
              <a:ea typeface="微软雅黑" pitchFamily="34" charset="-122"/>
            </a:endParaRPr>
          </a:p>
        </p:txBody>
      </p:sp>
      <p:pic>
        <p:nvPicPr>
          <p:cNvPr id="68610" name="Picture 2"/>
          <p:cNvPicPr>
            <a:picLocks noChangeAspect="1" noChangeArrowheads="1"/>
          </p:cNvPicPr>
          <p:nvPr/>
        </p:nvPicPr>
        <p:blipFill>
          <a:blip r:embed="rId2" cstate="print">
            <a:clrChange>
              <a:clrFrom>
                <a:srgbClr val="FFFFFF"/>
              </a:clrFrom>
              <a:clrTo>
                <a:srgbClr val="FFFFFF">
                  <a:alpha val="0"/>
                </a:srgbClr>
              </a:clrTo>
            </a:clrChange>
          </a:blip>
          <a:srcRect l="2083" r="2117" b="13376"/>
          <a:stretch>
            <a:fillRect/>
          </a:stretch>
        </p:blipFill>
        <p:spPr bwMode="auto">
          <a:xfrm>
            <a:off x="4841056" y="2824609"/>
            <a:ext cx="4894274" cy="2311155"/>
          </a:xfrm>
          <a:prstGeom prst="rect">
            <a:avLst/>
          </a:prstGeom>
          <a:ln>
            <a:noFill/>
          </a:ln>
          <a:effectLst>
            <a:outerShdw blurRad="190500" algn="tl" rotWithShape="0">
              <a:srgbClr val="000000">
                <a:alpha val="70000"/>
              </a:srgbClr>
            </a:outerShdw>
          </a:effectLst>
        </p:spPr>
      </p:pic>
      <p:pic>
        <p:nvPicPr>
          <p:cNvPr id="6" name="Picture 2" descr="E:\G盘\2017\2016社会责任报告材料\红豆集团内的书记、总裁信箱.jpg"/>
          <p:cNvPicPr>
            <a:picLocks noChangeAspect="1" noChangeArrowheads="1"/>
          </p:cNvPicPr>
          <p:nvPr/>
        </p:nvPicPr>
        <p:blipFill>
          <a:blip r:embed="rId3" cstate="print"/>
          <a:srcRect l="17374" t="14002" r="22484" b="7990"/>
          <a:stretch>
            <a:fillRect/>
          </a:stretch>
        </p:blipFill>
        <p:spPr bwMode="auto">
          <a:xfrm>
            <a:off x="1384672" y="2536577"/>
            <a:ext cx="3240360" cy="2808312"/>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Think\Desktop\共赢图片\与客户共赢\表彰优秀店长、提升服务.jpg"/>
          <p:cNvPicPr>
            <a:picLocks noChangeAspect="1" noChangeArrowheads="1"/>
          </p:cNvPicPr>
          <p:nvPr/>
        </p:nvPicPr>
        <p:blipFill>
          <a:blip r:embed="rId2" cstate="print"/>
          <a:srcRect b="12199"/>
          <a:stretch>
            <a:fillRect/>
          </a:stretch>
        </p:blipFill>
        <p:spPr bwMode="auto">
          <a:xfrm>
            <a:off x="1236891" y="2924825"/>
            <a:ext cx="4276590" cy="2454291"/>
          </a:xfrm>
          <a:prstGeom prst="rect">
            <a:avLst/>
          </a:prstGeom>
          <a:ln>
            <a:noFill/>
          </a:ln>
          <a:effectLst>
            <a:outerShdw blurRad="190500" algn="tl" rotWithShape="0">
              <a:srgbClr val="000000">
                <a:alpha val="70000"/>
              </a:srgbClr>
            </a:outerShdw>
          </a:effectLst>
        </p:spPr>
      </p:pic>
      <p:pic>
        <p:nvPicPr>
          <p:cNvPr id="9" name="Picture 3" descr="C:\Users\Think\Desktop\共赢图片\与客户共赢\红豆影城店内景1.JPG"/>
          <p:cNvPicPr>
            <a:picLocks noChangeAspect="1" noChangeArrowheads="1"/>
          </p:cNvPicPr>
          <p:nvPr/>
        </p:nvPicPr>
        <p:blipFill>
          <a:blip r:embed="rId3" cstate="print"/>
          <a:srcRect/>
          <a:stretch>
            <a:fillRect/>
          </a:stretch>
        </p:blipFill>
        <p:spPr bwMode="auto">
          <a:xfrm>
            <a:off x="5998030" y="2925826"/>
            <a:ext cx="3640485" cy="2434965"/>
          </a:xfrm>
          <a:prstGeom prst="rect">
            <a:avLst/>
          </a:prstGeom>
          <a:ln>
            <a:noFill/>
          </a:ln>
          <a:effectLst>
            <a:outerShdw blurRad="190500" algn="tl" rotWithShape="0">
              <a:srgbClr val="000000">
                <a:alpha val="70000"/>
              </a:srgbClr>
            </a:outerShdw>
          </a:effectLst>
        </p:spPr>
      </p:pic>
      <p:grpSp>
        <p:nvGrpSpPr>
          <p:cNvPr id="2" name="组合 20"/>
          <p:cNvGrpSpPr>
            <a:grpSpLocks/>
          </p:cNvGrpSpPr>
          <p:nvPr/>
        </p:nvGrpSpPr>
        <p:grpSpPr bwMode="auto">
          <a:xfrm>
            <a:off x="967526" y="807496"/>
            <a:ext cx="4882982" cy="1927774"/>
            <a:chOff x="755576" y="1543075"/>
            <a:chExt cx="4176713" cy="1669901"/>
          </a:xfrm>
        </p:grpSpPr>
        <p:sp>
          <p:nvSpPr>
            <p:cNvPr id="13" name="矩形 4"/>
            <p:cNvSpPr>
              <a:spLocks noChangeArrowheads="1"/>
            </p:cNvSpPr>
            <p:nvPr/>
          </p:nvSpPr>
          <p:spPr bwMode="auto">
            <a:xfrm>
              <a:off x="756717" y="1543075"/>
              <a:ext cx="4175323" cy="792163"/>
            </a:xfrm>
            <a:prstGeom prst="rect">
              <a:avLst/>
            </a:prstGeom>
            <a:solidFill>
              <a:srgbClr val="C00000"/>
            </a:solidFill>
            <a:ln w="9525">
              <a:noFill/>
              <a:miter lim="800000"/>
              <a:headEnd/>
              <a:tailEnd/>
            </a:ln>
          </p:spPr>
          <p:txBody>
            <a:bodyPr anchor="ctr"/>
            <a:lstStyle/>
            <a:p>
              <a:pPr algn="ctr"/>
              <a:endParaRPr lang="zh-CN" altLang="zh-CN" sz="3300" dirty="0">
                <a:solidFill>
                  <a:srgbClr val="FFFFFF"/>
                </a:solidFill>
                <a:latin typeface="微软雅黑" pitchFamily="34" charset="-122"/>
                <a:ea typeface="微软雅黑" pitchFamily="34" charset="-122"/>
                <a:sym typeface="宋体" pitchFamily="2" charset="-122"/>
              </a:endParaRPr>
            </a:p>
          </p:txBody>
        </p:sp>
        <p:sp>
          <p:nvSpPr>
            <p:cNvPr id="14" name="TextBox 5"/>
            <p:cNvSpPr>
              <a:spLocks noChangeArrowheads="1"/>
            </p:cNvSpPr>
            <p:nvPr/>
          </p:nvSpPr>
          <p:spPr bwMode="auto">
            <a:xfrm>
              <a:off x="899592" y="1628800"/>
              <a:ext cx="3929822" cy="523875"/>
            </a:xfrm>
            <a:prstGeom prst="rect">
              <a:avLst/>
            </a:prstGeom>
            <a:noFill/>
            <a:ln w="9525">
              <a:noFill/>
              <a:miter lim="800000"/>
              <a:headEnd/>
              <a:tailEnd/>
            </a:ln>
          </p:spPr>
          <p:txBody>
            <a:bodyPr>
              <a:spAutoFit/>
            </a:bodyPr>
            <a:lstStyle/>
            <a:p>
              <a:pPr algn="ctr"/>
              <a:r>
                <a:rPr lang="en-US" altLang="zh-CN" sz="3300" b="1" dirty="0">
                  <a:solidFill>
                    <a:srgbClr val="FFFFFF"/>
                  </a:solidFill>
                  <a:latin typeface="微软雅黑" pitchFamily="34" charset="-122"/>
                  <a:ea typeface="微软雅黑" pitchFamily="34" charset="-122"/>
                  <a:sym typeface="Impact" pitchFamily="34" charset="0"/>
                </a:rPr>
                <a:t>3</a:t>
              </a:r>
              <a:r>
                <a:rPr lang="zh-CN" altLang="en-US" sz="3300" b="1" dirty="0">
                  <a:solidFill>
                    <a:srgbClr val="FFFFFF"/>
                  </a:solidFill>
                  <a:latin typeface="微软雅黑" pitchFamily="34" charset="-122"/>
                  <a:ea typeface="微软雅黑" pitchFamily="34" charset="-122"/>
                  <a:sym typeface="Impact" pitchFamily="34" charset="0"/>
                </a:rPr>
                <a:t>、与客户共赢</a:t>
              </a:r>
            </a:p>
          </p:txBody>
        </p:sp>
        <p:sp>
          <p:nvSpPr>
            <p:cNvPr id="15" name="TextBox 14"/>
            <p:cNvSpPr txBox="1"/>
            <p:nvPr/>
          </p:nvSpPr>
          <p:spPr>
            <a:xfrm>
              <a:off x="755576" y="2382787"/>
              <a:ext cx="4176713" cy="830189"/>
            </a:xfrm>
            <a:prstGeom prst="rect">
              <a:avLst/>
            </a:prstGeom>
            <a:solidFill>
              <a:schemeClr val="bg1">
                <a:lumMod val="95000"/>
              </a:schemeClr>
            </a:solidFill>
            <a:ln w="3175">
              <a:noFill/>
            </a:ln>
          </p:spPr>
          <p:txBody>
            <a:bodyPr>
              <a:spAutoFit/>
            </a:bodyPr>
            <a:lstStyle/>
            <a:p>
              <a:pPr>
                <a:buFont typeface="Arial" charset="0"/>
                <a:buNone/>
                <a:defRPr/>
              </a:pPr>
              <a:r>
                <a:rPr lang="zh-CN" altLang="en-US" sz="2800" b="1" dirty="0">
                  <a:solidFill>
                    <a:schemeClr val="tx1">
                      <a:lumMod val="75000"/>
                      <a:lumOff val="25000"/>
                    </a:schemeClr>
                  </a:solidFill>
                  <a:latin typeface="微软雅黑" pitchFamily="34" charset="-122"/>
                  <a:ea typeface="微软雅黑" pitchFamily="34" charset="-122"/>
                </a:rPr>
                <a:t>就是要为顾客提供性价比高的物品和</a:t>
              </a:r>
              <a:r>
                <a:rPr lang="zh-CN" altLang="en-US" sz="2800" b="1" dirty="0" smtClean="0">
                  <a:solidFill>
                    <a:schemeClr val="tx1">
                      <a:lumMod val="75000"/>
                      <a:lumOff val="25000"/>
                    </a:schemeClr>
                  </a:solidFill>
                  <a:latin typeface="微软雅黑" pitchFamily="34" charset="-122"/>
                  <a:ea typeface="微软雅黑" pitchFamily="34" charset="-122"/>
                </a:rPr>
                <a:t>超值服务。</a:t>
              </a:r>
              <a:endParaRPr lang="zh-CN" altLang="en-US" sz="2800" b="1" dirty="0">
                <a:solidFill>
                  <a:schemeClr val="tx1">
                    <a:lumMod val="75000"/>
                    <a:lumOff val="25000"/>
                  </a:schemeClr>
                </a:solidFill>
                <a:latin typeface="微软雅黑" pitchFamily="34" charset="-122"/>
                <a:ea typeface="微软雅黑" pitchFamily="34" charset="-122"/>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41355" y="808385"/>
            <a:ext cx="2387533" cy="830997"/>
          </a:xfrm>
          <a:prstGeom prst="rect">
            <a:avLst/>
          </a:prstGeom>
        </p:spPr>
        <p:txBody>
          <a:bodyPr wrap="square">
            <a:spAutoFit/>
          </a:bodyPr>
          <a:lstStyle/>
          <a:p>
            <a:pPr algn="ctr" defTabSz="609585"/>
            <a:r>
              <a:rPr lang="zh-CN" altLang="en-US" sz="2400" b="1" dirty="0" smtClean="0">
                <a:solidFill>
                  <a:schemeClr val="tx1">
                    <a:lumMod val="75000"/>
                    <a:lumOff val="25000"/>
                  </a:schemeClr>
                </a:solidFill>
                <a:latin typeface="微软雅黑" pitchFamily="34" charset="-122"/>
                <a:ea typeface="微软雅黑" pitchFamily="34" charset="-122"/>
                <a:cs typeface="+mn-ea"/>
                <a:sym typeface="+mn-lt"/>
              </a:rPr>
              <a:t>实施“智慧红豆”战略</a:t>
            </a:r>
            <a:endParaRPr lang="zh-CN" altLang="en-US" sz="2400" b="1" dirty="0">
              <a:solidFill>
                <a:schemeClr val="tx1">
                  <a:lumMod val="75000"/>
                  <a:lumOff val="25000"/>
                </a:schemeClr>
              </a:solidFill>
              <a:latin typeface="微软雅黑" pitchFamily="34" charset="-122"/>
              <a:ea typeface="微软雅黑" pitchFamily="34" charset="-122"/>
              <a:cs typeface="+mn-ea"/>
              <a:sym typeface="+mn-lt"/>
            </a:endParaRPr>
          </a:p>
        </p:txBody>
      </p:sp>
      <p:sp>
        <p:nvSpPr>
          <p:cNvPr id="7" name="矩形 6"/>
          <p:cNvSpPr/>
          <p:nvPr/>
        </p:nvSpPr>
        <p:spPr>
          <a:xfrm>
            <a:off x="3965690" y="808385"/>
            <a:ext cx="2531549" cy="830997"/>
          </a:xfrm>
          <a:prstGeom prst="rect">
            <a:avLst/>
          </a:prstGeom>
        </p:spPr>
        <p:txBody>
          <a:bodyPr wrap="square">
            <a:spAutoFit/>
          </a:bodyPr>
          <a:lstStyle/>
          <a:p>
            <a:pPr algn="ctr" defTabSz="609585"/>
            <a:r>
              <a:rPr lang="zh-CN" altLang="zh-CN" sz="2400" b="1" dirty="0" smtClean="0">
                <a:solidFill>
                  <a:schemeClr val="tx1">
                    <a:lumMod val="75000"/>
                    <a:lumOff val="25000"/>
                  </a:schemeClr>
                </a:solidFill>
                <a:latin typeface="微软雅黑" pitchFamily="34" charset="-122"/>
                <a:ea typeface="微软雅黑" pitchFamily="34" charset="-122"/>
              </a:rPr>
              <a:t>做强“微笑服务”两端</a:t>
            </a:r>
            <a:endParaRPr lang="zh-CN" altLang="en-US" sz="2400" b="1" dirty="0">
              <a:solidFill>
                <a:schemeClr val="tx1">
                  <a:lumMod val="75000"/>
                  <a:lumOff val="25000"/>
                </a:schemeClr>
              </a:solidFill>
              <a:latin typeface="微软雅黑" pitchFamily="34" charset="-122"/>
              <a:ea typeface="微软雅黑" pitchFamily="34" charset="-122"/>
              <a:cs typeface="+mn-ea"/>
              <a:sym typeface="+mn-lt"/>
            </a:endParaRPr>
          </a:p>
        </p:txBody>
      </p:sp>
      <p:sp>
        <p:nvSpPr>
          <p:cNvPr id="9" name="矩形 8"/>
          <p:cNvSpPr/>
          <p:nvPr/>
        </p:nvSpPr>
        <p:spPr>
          <a:xfrm>
            <a:off x="6774003" y="808385"/>
            <a:ext cx="3168352" cy="830997"/>
          </a:xfrm>
          <a:prstGeom prst="rect">
            <a:avLst/>
          </a:prstGeom>
        </p:spPr>
        <p:txBody>
          <a:bodyPr wrap="square">
            <a:spAutoFit/>
          </a:bodyPr>
          <a:lstStyle/>
          <a:p>
            <a:pPr algn="ctr" defTabSz="609585"/>
            <a:r>
              <a:rPr lang="zh-CN" altLang="zh-CN" sz="2400" b="1" dirty="0" smtClean="0">
                <a:solidFill>
                  <a:schemeClr val="tx1">
                    <a:lumMod val="75000"/>
                    <a:lumOff val="25000"/>
                  </a:schemeClr>
                </a:solidFill>
                <a:latin typeface="微软雅黑" pitchFamily="34" charset="-122"/>
                <a:ea typeface="微软雅黑" pitchFamily="34" charset="-122"/>
              </a:rPr>
              <a:t>国内</a:t>
            </a:r>
            <a:r>
              <a:rPr lang="zh-CN" altLang="zh-CN" sz="2400" b="1" dirty="0" smtClean="0">
                <a:solidFill>
                  <a:srgbClr val="C00000"/>
                </a:solidFill>
                <a:latin typeface="微软雅黑" pitchFamily="34" charset="-122"/>
                <a:ea typeface="微软雅黑" pitchFamily="34" charset="-122"/>
              </a:rPr>
              <a:t>首家</a:t>
            </a:r>
            <a:r>
              <a:rPr lang="zh-CN" altLang="zh-CN" sz="2400" b="1" dirty="0" smtClean="0">
                <a:solidFill>
                  <a:schemeClr val="tx1">
                    <a:lumMod val="75000"/>
                    <a:lumOff val="25000"/>
                  </a:schemeClr>
                </a:solidFill>
                <a:latin typeface="微软雅黑" pitchFamily="34" charset="-122"/>
                <a:ea typeface="微软雅黑" pitchFamily="34" charset="-122"/>
              </a:rPr>
              <a:t>服装行业</a:t>
            </a:r>
            <a:r>
              <a:rPr lang="zh-CN" altLang="zh-CN" sz="2400" b="1" dirty="0" smtClean="0">
                <a:solidFill>
                  <a:srgbClr val="C00000"/>
                </a:solidFill>
                <a:latin typeface="微软雅黑" pitchFamily="34" charset="-122"/>
                <a:ea typeface="微软雅黑" pitchFamily="34" charset="-122"/>
              </a:rPr>
              <a:t>“售后服务五星认证”</a:t>
            </a:r>
            <a:endParaRPr lang="zh-CN" altLang="en-US" sz="2400" b="1" dirty="0">
              <a:solidFill>
                <a:srgbClr val="C00000"/>
              </a:solidFill>
              <a:latin typeface="微软雅黑" pitchFamily="34" charset="-122"/>
              <a:ea typeface="微软雅黑" pitchFamily="34" charset="-122"/>
              <a:cs typeface="+mn-ea"/>
              <a:sym typeface="+mn-lt"/>
            </a:endParaRPr>
          </a:p>
        </p:txBody>
      </p:sp>
      <p:cxnSp>
        <p:nvCxnSpPr>
          <p:cNvPr id="11" name="直接连接符 10"/>
          <p:cNvCxnSpPr/>
          <p:nvPr/>
        </p:nvCxnSpPr>
        <p:spPr>
          <a:xfrm flipV="1">
            <a:off x="943157" y="1816499"/>
            <a:ext cx="8938459" cy="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09994" y="3729508"/>
            <a:ext cx="5387799" cy="399835"/>
          </a:xfrm>
          <a:prstGeom prst="rect">
            <a:avLst/>
          </a:prstGeom>
          <a:noFill/>
        </p:spPr>
        <p:txBody>
          <a:bodyPr wrap="square" lIns="106409" tIns="53204" rIns="106409" bIns="53204" rtlCol="0">
            <a:spAutoFit/>
          </a:bodyPr>
          <a:lstStyle/>
          <a:p>
            <a:r>
              <a:rPr lang="en-US" altLang="zh-CN" sz="1900" b="1" dirty="0" smtClean="0">
                <a:latin typeface="华文中宋" pitchFamily="2" charset="-122"/>
                <a:ea typeface="华文中宋" pitchFamily="2" charset="-122"/>
              </a:rPr>
              <a:t>2013-2017</a:t>
            </a:r>
            <a:r>
              <a:rPr lang="zh-CN" altLang="en-US" sz="1900" b="1" dirty="0" smtClean="0">
                <a:latin typeface="华文中宋" pitchFamily="2" charset="-122"/>
                <a:ea typeface="华文中宋" pitchFamily="2" charset="-122"/>
              </a:rPr>
              <a:t>年红豆顾客投诉处理率</a:t>
            </a:r>
            <a:endParaRPr lang="zh-CN" altLang="en-US" sz="1900" b="1" dirty="0">
              <a:latin typeface="华文中宋" pitchFamily="2" charset="-122"/>
              <a:ea typeface="华文中宋" pitchFamily="2" charset="-122"/>
            </a:endParaRPr>
          </a:p>
        </p:txBody>
      </p:sp>
      <p:sp>
        <p:nvSpPr>
          <p:cNvPr id="14" name="TextBox 13"/>
          <p:cNvSpPr txBox="1"/>
          <p:nvPr/>
        </p:nvSpPr>
        <p:spPr>
          <a:xfrm>
            <a:off x="3609994" y="2032521"/>
            <a:ext cx="5219430" cy="399835"/>
          </a:xfrm>
          <a:prstGeom prst="rect">
            <a:avLst/>
          </a:prstGeom>
          <a:noFill/>
        </p:spPr>
        <p:txBody>
          <a:bodyPr wrap="square" lIns="106409" tIns="53204" rIns="106409" bIns="53204" rtlCol="0">
            <a:spAutoFit/>
          </a:bodyPr>
          <a:lstStyle/>
          <a:p>
            <a:r>
              <a:rPr lang="en-US" altLang="zh-CN" sz="1900" b="1" dirty="0" smtClean="0">
                <a:latin typeface="华文中宋" pitchFamily="2" charset="-122"/>
                <a:ea typeface="华文中宋" pitchFamily="2" charset="-122"/>
              </a:rPr>
              <a:t>2013-2017</a:t>
            </a:r>
            <a:r>
              <a:rPr lang="zh-CN" altLang="en-US" sz="1900" b="1" dirty="0" smtClean="0">
                <a:latin typeface="华文中宋" pitchFamily="2" charset="-122"/>
                <a:ea typeface="华文中宋" pitchFamily="2" charset="-122"/>
              </a:rPr>
              <a:t>红豆服装客户满意度</a:t>
            </a:r>
            <a:endParaRPr lang="zh-CN" altLang="en-US" sz="1900" b="1" dirty="0">
              <a:latin typeface="华文中宋" pitchFamily="2" charset="-122"/>
              <a:ea typeface="华文中宋" pitchFamily="2" charset="-122"/>
            </a:endParaRPr>
          </a:p>
        </p:txBody>
      </p:sp>
      <p:graphicFrame>
        <p:nvGraphicFramePr>
          <p:cNvPr id="15" name="表格 14"/>
          <p:cNvGraphicFramePr>
            <a:graphicFrameLocks noGrp="1"/>
          </p:cNvGraphicFramePr>
          <p:nvPr/>
        </p:nvGraphicFramePr>
        <p:xfrm>
          <a:off x="1168648" y="2520131"/>
          <a:ext cx="8361918" cy="1026191"/>
        </p:xfrm>
        <a:graphic>
          <a:graphicData uri="http://schemas.openxmlformats.org/drawingml/2006/table">
            <a:tbl>
              <a:tblPr firstRow="1" bandRow="1">
                <a:tableStyleId>{21E4AEA4-8DFA-4A89-87EB-49C32662AFE0}</a:tableStyleId>
              </a:tblPr>
              <a:tblGrid>
                <a:gridCol w="1393653"/>
                <a:gridCol w="1393653"/>
                <a:gridCol w="1393653"/>
                <a:gridCol w="1393653"/>
                <a:gridCol w="1393653"/>
                <a:gridCol w="1393653"/>
              </a:tblGrid>
              <a:tr h="428068">
                <a:tc>
                  <a:txBody>
                    <a:bodyPr/>
                    <a:lstStyle/>
                    <a:p>
                      <a:pPr algn="ctr"/>
                      <a:r>
                        <a:rPr lang="zh-CN" altLang="en-US" sz="1600" b="1" dirty="0" smtClean="0">
                          <a:latin typeface="微软雅黑" pitchFamily="34" charset="-122"/>
                          <a:ea typeface="微软雅黑" pitchFamily="34" charset="-122"/>
                        </a:rPr>
                        <a:t>指标</a:t>
                      </a:r>
                      <a:endParaRPr lang="zh-CN" altLang="en-US" sz="1600" b="1" dirty="0">
                        <a:latin typeface="微软雅黑" pitchFamily="34" charset="-122"/>
                        <a:ea typeface="微软雅黑" pitchFamily="34" charset="-122"/>
                      </a:endParaRPr>
                    </a:p>
                  </a:txBody>
                  <a:tcPr marL="106902" marR="106902" marT="52776" marB="52776"/>
                </a:tc>
                <a:tc>
                  <a:txBody>
                    <a:bodyPr/>
                    <a:lstStyle/>
                    <a:p>
                      <a:pPr algn="ctr"/>
                      <a:r>
                        <a:rPr lang="en-US" altLang="zh-CN" sz="1600" b="1" dirty="0" smtClean="0">
                          <a:latin typeface="微软雅黑" pitchFamily="34" charset="-122"/>
                          <a:ea typeface="微软雅黑" pitchFamily="34" charset="-122"/>
                        </a:rPr>
                        <a:t>2013</a:t>
                      </a:r>
                      <a:r>
                        <a:rPr lang="zh-CN" altLang="en-US" sz="1600" b="1" dirty="0" smtClean="0">
                          <a:latin typeface="微软雅黑" pitchFamily="34" charset="-122"/>
                          <a:ea typeface="微软雅黑" pitchFamily="34" charset="-122"/>
                        </a:rPr>
                        <a:t>年</a:t>
                      </a:r>
                      <a:endParaRPr lang="zh-CN" altLang="en-US" sz="1600" b="1" dirty="0">
                        <a:latin typeface="微软雅黑" pitchFamily="34" charset="-122"/>
                        <a:ea typeface="微软雅黑" pitchFamily="34" charset="-122"/>
                      </a:endParaRPr>
                    </a:p>
                  </a:txBody>
                  <a:tcPr marL="106902" marR="106902" marT="52776" marB="52776"/>
                </a:tc>
                <a:tc>
                  <a:txBody>
                    <a:bodyPr/>
                    <a:lstStyle/>
                    <a:p>
                      <a:pPr algn="ctr"/>
                      <a:r>
                        <a:rPr lang="en-US" altLang="zh-CN" sz="1600" b="1" dirty="0" smtClean="0">
                          <a:latin typeface="微软雅黑" pitchFamily="34" charset="-122"/>
                          <a:ea typeface="微软雅黑" pitchFamily="34" charset="-122"/>
                        </a:rPr>
                        <a:t>2014</a:t>
                      </a:r>
                      <a:r>
                        <a:rPr lang="zh-CN" altLang="en-US" sz="1600" b="1" dirty="0" smtClean="0">
                          <a:latin typeface="微软雅黑" pitchFamily="34" charset="-122"/>
                          <a:ea typeface="微软雅黑" pitchFamily="34" charset="-122"/>
                        </a:rPr>
                        <a:t>年</a:t>
                      </a:r>
                      <a:endParaRPr lang="zh-CN" altLang="en-US" sz="1600" b="1" dirty="0">
                        <a:latin typeface="微软雅黑" pitchFamily="34" charset="-122"/>
                        <a:ea typeface="微软雅黑" pitchFamily="34" charset="-122"/>
                      </a:endParaRPr>
                    </a:p>
                  </a:txBody>
                  <a:tcPr marL="106902" marR="106902" marT="52776" marB="52776"/>
                </a:tc>
                <a:tc>
                  <a:txBody>
                    <a:bodyPr/>
                    <a:lstStyle/>
                    <a:p>
                      <a:pPr algn="ctr"/>
                      <a:r>
                        <a:rPr lang="en-US" altLang="zh-CN" sz="1600" b="1" dirty="0" smtClean="0">
                          <a:latin typeface="微软雅黑" pitchFamily="34" charset="-122"/>
                          <a:ea typeface="微软雅黑" pitchFamily="34" charset="-122"/>
                        </a:rPr>
                        <a:t>2015</a:t>
                      </a:r>
                      <a:r>
                        <a:rPr lang="zh-CN" altLang="en-US" sz="1600" b="1" dirty="0" smtClean="0">
                          <a:latin typeface="微软雅黑" pitchFamily="34" charset="-122"/>
                          <a:ea typeface="微软雅黑" pitchFamily="34" charset="-122"/>
                        </a:rPr>
                        <a:t>年</a:t>
                      </a:r>
                      <a:endParaRPr lang="zh-CN" altLang="en-US" sz="1600" b="1" dirty="0">
                        <a:latin typeface="微软雅黑" pitchFamily="34" charset="-122"/>
                        <a:ea typeface="微软雅黑" pitchFamily="34" charset="-122"/>
                      </a:endParaRPr>
                    </a:p>
                  </a:txBody>
                  <a:tcPr marL="106902" marR="106902" marT="52776" marB="52776"/>
                </a:tc>
                <a:tc>
                  <a:txBody>
                    <a:bodyPr/>
                    <a:lstStyle/>
                    <a:p>
                      <a:pPr algn="ctr"/>
                      <a:r>
                        <a:rPr lang="en-US" altLang="zh-CN" sz="1600" b="1" dirty="0" smtClean="0">
                          <a:latin typeface="微软雅黑" pitchFamily="34" charset="-122"/>
                          <a:ea typeface="微软雅黑" pitchFamily="34" charset="-122"/>
                        </a:rPr>
                        <a:t>2016</a:t>
                      </a:r>
                      <a:r>
                        <a:rPr lang="zh-CN" altLang="en-US" sz="1600" b="1" dirty="0" smtClean="0">
                          <a:latin typeface="微软雅黑" pitchFamily="34" charset="-122"/>
                          <a:ea typeface="微软雅黑" pitchFamily="34" charset="-122"/>
                        </a:rPr>
                        <a:t>年</a:t>
                      </a:r>
                      <a:endParaRPr lang="zh-CN" altLang="en-US" sz="1600" b="1" dirty="0">
                        <a:latin typeface="微软雅黑" pitchFamily="34" charset="-122"/>
                        <a:ea typeface="微软雅黑" pitchFamily="34" charset="-122"/>
                      </a:endParaRPr>
                    </a:p>
                  </a:txBody>
                  <a:tcPr marL="106902" marR="106902" marT="52776" marB="52776"/>
                </a:tc>
                <a:tc>
                  <a:txBody>
                    <a:bodyPr/>
                    <a:lstStyle/>
                    <a:p>
                      <a:pPr algn="ctr"/>
                      <a:r>
                        <a:rPr lang="en-US" altLang="zh-CN" sz="1600" b="1" dirty="0" smtClean="0">
                          <a:latin typeface="微软雅黑" pitchFamily="34" charset="-122"/>
                          <a:ea typeface="微软雅黑" pitchFamily="34" charset="-122"/>
                        </a:rPr>
                        <a:t>2017</a:t>
                      </a:r>
                      <a:r>
                        <a:rPr lang="zh-CN" altLang="en-US" sz="1600" b="1" dirty="0" smtClean="0">
                          <a:latin typeface="微软雅黑" pitchFamily="34" charset="-122"/>
                          <a:ea typeface="微软雅黑" pitchFamily="34" charset="-122"/>
                        </a:rPr>
                        <a:t>年</a:t>
                      </a:r>
                      <a:endParaRPr lang="zh-CN" altLang="en-US" sz="1600" b="1" dirty="0">
                        <a:latin typeface="微软雅黑" pitchFamily="34" charset="-122"/>
                        <a:ea typeface="微软雅黑" pitchFamily="34" charset="-122"/>
                      </a:endParaRPr>
                    </a:p>
                  </a:txBody>
                  <a:tcPr marL="106902" marR="106902" marT="52776" marB="52776"/>
                </a:tc>
              </a:tr>
              <a:tr h="598123">
                <a:tc>
                  <a:txBody>
                    <a:bodyPr/>
                    <a:lstStyle/>
                    <a:p>
                      <a:pPr algn="ctr"/>
                      <a:r>
                        <a:rPr lang="zh-CN" altLang="en-US" sz="1600" b="1" dirty="0" smtClean="0">
                          <a:latin typeface="微软雅黑" pitchFamily="34" charset="-122"/>
                          <a:ea typeface="微软雅黑" pitchFamily="34" charset="-122"/>
                        </a:rPr>
                        <a:t>客户满意度（</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a:t>
                      </a:r>
                      <a:endParaRPr lang="zh-CN" altLang="en-US" sz="1600" b="1" dirty="0">
                        <a:latin typeface="微软雅黑" pitchFamily="34" charset="-122"/>
                        <a:ea typeface="微软雅黑" pitchFamily="34" charset="-122"/>
                      </a:endParaRPr>
                    </a:p>
                  </a:txBody>
                  <a:tcPr marL="106902" marR="106902" marT="52776" marB="52776" anchor="ctr"/>
                </a:tc>
                <a:tc>
                  <a:txBody>
                    <a:bodyPr/>
                    <a:lstStyle/>
                    <a:p>
                      <a:pPr algn="ctr"/>
                      <a:r>
                        <a:rPr lang="en-US" altLang="zh-CN" sz="1600" b="1" dirty="0" smtClean="0">
                          <a:latin typeface="微软雅黑" pitchFamily="34" charset="-122"/>
                          <a:ea typeface="微软雅黑" pitchFamily="34" charset="-122"/>
                        </a:rPr>
                        <a:t>81.67</a:t>
                      </a:r>
                      <a:endParaRPr lang="zh-CN" altLang="en-US" sz="1600" b="1" dirty="0">
                        <a:latin typeface="微软雅黑" pitchFamily="34" charset="-122"/>
                        <a:ea typeface="微软雅黑" pitchFamily="34" charset="-122"/>
                      </a:endParaRPr>
                    </a:p>
                  </a:txBody>
                  <a:tcPr marL="106902" marR="106902" marT="52776" marB="52776" anchor="ctr"/>
                </a:tc>
                <a:tc>
                  <a:txBody>
                    <a:bodyPr/>
                    <a:lstStyle/>
                    <a:p>
                      <a:pPr algn="ctr"/>
                      <a:r>
                        <a:rPr lang="en-US" altLang="zh-CN" sz="1600" b="1" dirty="0" smtClean="0">
                          <a:latin typeface="微软雅黑" pitchFamily="34" charset="-122"/>
                          <a:ea typeface="微软雅黑" pitchFamily="34" charset="-122"/>
                        </a:rPr>
                        <a:t>81.73</a:t>
                      </a:r>
                      <a:endParaRPr lang="zh-CN" altLang="en-US" sz="1600" b="1" dirty="0">
                        <a:latin typeface="微软雅黑" pitchFamily="34" charset="-122"/>
                        <a:ea typeface="微软雅黑" pitchFamily="34" charset="-122"/>
                      </a:endParaRPr>
                    </a:p>
                  </a:txBody>
                  <a:tcPr marL="106902" marR="106902" marT="52776" marB="52776" anchor="ctr"/>
                </a:tc>
                <a:tc>
                  <a:txBody>
                    <a:bodyPr/>
                    <a:lstStyle/>
                    <a:p>
                      <a:pPr algn="ctr"/>
                      <a:r>
                        <a:rPr lang="en-US" altLang="zh-CN" sz="1600" b="1" dirty="0" smtClean="0">
                          <a:latin typeface="微软雅黑" pitchFamily="34" charset="-122"/>
                          <a:ea typeface="微软雅黑" pitchFamily="34" charset="-122"/>
                        </a:rPr>
                        <a:t>82.33</a:t>
                      </a:r>
                      <a:endParaRPr lang="zh-CN" altLang="en-US" sz="1600" b="1" dirty="0">
                        <a:latin typeface="微软雅黑" pitchFamily="34" charset="-122"/>
                        <a:ea typeface="微软雅黑" pitchFamily="34" charset="-122"/>
                      </a:endParaRPr>
                    </a:p>
                  </a:txBody>
                  <a:tcPr marL="106902" marR="106902" marT="52776" marB="52776" anchor="ctr"/>
                </a:tc>
                <a:tc>
                  <a:txBody>
                    <a:bodyPr/>
                    <a:lstStyle/>
                    <a:p>
                      <a:pPr algn="ctr"/>
                      <a:r>
                        <a:rPr lang="en-US" altLang="zh-CN" sz="1600" b="1" dirty="0" smtClean="0">
                          <a:latin typeface="微软雅黑" pitchFamily="34" charset="-122"/>
                          <a:ea typeface="微软雅黑" pitchFamily="34" charset="-122"/>
                        </a:rPr>
                        <a:t>85.56</a:t>
                      </a:r>
                      <a:endParaRPr lang="zh-CN" altLang="en-US" sz="1600" b="1" dirty="0">
                        <a:latin typeface="微软雅黑" pitchFamily="34" charset="-122"/>
                        <a:ea typeface="微软雅黑" pitchFamily="34" charset="-122"/>
                      </a:endParaRPr>
                    </a:p>
                  </a:txBody>
                  <a:tcPr marL="106902" marR="106902" marT="52776" marB="52776" anchor="ctr"/>
                </a:tc>
                <a:tc>
                  <a:txBody>
                    <a:bodyPr/>
                    <a:lstStyle/>
                    <a:p>
                      <a:pPr algn="ctr"/>
                      <a:r>
                        <a:rPr lang="en-US" altLang="zh-CN" sz="2400" b="1" strike="noStrike" dirty="0" smtClean="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92.16</a:t>
                      </a:r>
                      <a:endParaRPr lang="zh-CN" altLang="en-US" sz="2400" b="1" strike="noStrike"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endParaRPr>
                    </a:p>
                  </a:txBody>
                  <a:tcPr marL="106902" marR="106902" marT="52776" marB="52776" anchor="ctr"/>
                </a:tc>
              </a:tr>
            </a:tbl>
          </a:graphicData>
        </a:graphic>
      </p:graphicFrame>
      <p:graphicFrame>
        <p:nvGraphicFramePr>
          <p:cNvPr id="16" name="表格 15"/>
          <p:cNvGraphicFramePr>
            <a:graphicFrameLocks noGrp="1"/>
          </p:cNvGraphicFramePr>
          <p:nvPr/>
        </p:nvGraphicFramePr>
        <p:xfrm>
          <a:off x="1168648" y="4140326"/>
          <a:ext cx="8361918" cy="1060547"/>
        </p:xfrm>
        <a:graphic>
          <a:graphicData uri="http://schemas.openxmlformats.org/drawingml/2006/table">
            <a:tbl>
              <a:tblPr firstRow="1" bandRow="1">
                <a:tableStyleId>{21E4AEA4-8DFA-4A89-87EB-49C32662AFE0}</a:tableStyleId>
              </a:tblPr>
              <a:tblGrid>
                <a:gridCol w="1393653"/>
                <a:gridCol w="1393653"/>
                <a:gridCol w="1393653"/>
                <a:gridCol w="1393653"/>
                <a:gridCol w="1393653"/>
                <a:gridCol w="1393653"/>
              </a:tblGrid>
              <a:tr h="351837">
                <a:tc>
                  <a:txBody>
                    <a:bodyPr/>
                    <a:lstStyle/>
                    <a:p>
                      <a:pPr algn="ctr"/>
                      <a:r>
                        <a:rPr lang="zh-CN" altLang="en-US" sz="1600" b="1" dirty="0" smtClean="0">
                          <a:latin typeface="微软雅黑" pitchFamily="34" charset="-122"/>
                          <a:ea typeface="微软雅黑" pitchFamily="34" charset="-122"/>
                        </a:rPr>
                        <a:t>指标</a:t>
                      </a:r>
                      <a:endParaRPr lang="zh-CN" altLang="en-US" sz="1600" b="1" dirty="0">
                        <a:latin typeface="微软雅黑" pitchFamily="34" charset="-122"/>
                        <a:ea typeface="微软雅黑" pitchFamily="34" charset="-122"/>
                      </a:endParaRPr>
                    </a:p>
                  </a:txBody>
                  <a:tcPr marL="106902" marR="106902" marT="52776" marB="52776"/>
                </a:tc>
                <a:tc>
                  <a:txBody>
                    <a:bodyPr/>
                    <a:lstStyle/>
                    <a:p>
                      <a:pPr algn="ctr"/>
                      <a:r>
                        <a:rPr lang="en-US" altLang="zh-CN" sz="1600" b="1" dirty="0" smtClean="0">
                          <a:latin typeface="微软雅黑" pitchFamily="34" charset="-122"/>
                          <a:ea typeface="微软雅黑" pitchFamily="34" charset="-122"/>
                        </a:rPr>
                        <a:t>2013</a:t>
                      </a:r>
                      <a:r>
                        <a:rPr lang="zh-CN" altLang="en-US" sz="1600" b="1" dirty="0" smtClean="0">
                          <a:latin typeface="微软雅黑" pitchFamily="34" charset="-122"/>
                          <a:ea typeface="微软雅黑" pitchFamily="34" charset="-122"/>
                        </a:rPr>
                        <a:t>年</a:t>
                      </a:r>
                      <a:endParaRPr lang="zh-CN" altLang="en-US" sz="1600" b="1" dirty="0">
                        <a:latin typeface="微软雅黑" pitchFamily="34" charset="-122"/>
                        <a:ea typeface="微软雅黑" pitchFamily="34" charset="-122"/>
                      </a:endParaRPr>
                    </a:p>
                  </a:txBody>
                  <a:tcPr marL="106902" marR="106902" marT="52776" marB="52776"/>
                </a:tc>
                <a:tc>
                  <a:txBody>
                    <a:bodyPr/>
                    <a:lstStyle/>
                    <a:p>
                      <a:pPr algn="ctr"/>
                      <a:r>
                        <a:rPr lang="en-US" altLang="zh-CN" sz="1600" b="1" dirty="0" smtClean="0">
                          <a:latin typeface="微软雅黑" pitchFamily="34" charset="-122"/>
                          <a:ea typeface="微软雅黑" pitchFamily="34" charset="-122"/>
                        </a:rPr>
                        <a:t>2014</a:t>
                      </a:r>
                      <a:r>
                        <a:rPr lang="zh-CN" altLang="en-US" sz="1600" b="1" dirty="0" smtClean="0">
                          <a:latin typeface="微软雅黑" pitchFamily="34" charset="-122"/>
                          <a:ea typeface="微软雅黑" pitchFamily="34" charset="-122"/>
                        </a:rPr>
                        <a:t>年</a:t>
                      </a:r>
                      <a:endParaRPr lang="zh-CN" altLang="en-US" sz="1600" b="1" dirty="0">
                        <a:latin typeface="微软雅黑" pitchFamily="34" charset="-122"/>
                        <a:ea typeface="微软雅黑" pitchFamily="34" charset="-122"/>
                      </a:endParaRPr>
                    </a:p>
                  </a:txBody>
                  <a:tcPr marL="106902" marR="106902" marT="52776" marB="52776"/>
                </a:tc>
                <a:tc>
                  <a:txBody>
                    <a:bodyPr/>
                    <a:lstStyle/>
                    <a:p>
                      <a:pPr algn="ctr"/>
                      <a:r>
                        <a:rPr lang="en-US" altLang="zh-CN" sz="1600" b="1" dirty="0" smtClean="0">
                          <a:latin typeface="微软雅黑" pitchFamily="34" charset="-122"/>
                          <a:ea typeface="微软雅黑" pitchFamily="34" charset="-122"/>
                        </a:rPr>
                        <a:t>2015</a:t>
                      </a:r>
                      <a:r>
                        <a:rPr lang="zh-CN" altLang="en-US" sz="1600" b="1" dirty="0" smtClean="0">
                          <a:latin typeface="微软雅黑" pitchFamily="34" charset="-122"/>
                          <a:ea typeface="微软雅黑" pitchFamily="34" charset="-122"/>
                        </a:rPr>
                        <a:t>年</a:t>
                      </a:r>
                      <a:endParaRPr lang="zh-CN" altLang="en-US" sz="1600" b="1" dirty="0">
                        <a:latin typeface="微软雅黑" pitchFamily="34" charset="-122"/>
                        <a:ea typeface="微软雅黑" pitchFamily="34" charset="-122"/>
                      </a:endParaRPr>
                    </a:p>
                  </a:txBody>
                  <a:tcPr marL="106902" marR="106902" marT="52776" marB="52776"/>
                </a:tc>
                <a:tc>
                  <a:txBody>
                    <a:bodyPr/>
                    <a:lstStyle/>
                    <a:p>
                      <a:pPr algn="ctr"/>
                      <a:r>
                        <a:rPr lang="en-US" altLang="zh-CN" sz="1600" b="1" dirty="0" smtClean="0">
                          <a:latin typeface="微软雅黑" pitchFamily="34" charset="-122"/>
                          <a:ea typeface="微软雅黑" pitchFamily="34" charset="-122"/>
                        </a:rPr>
                        <a:t>2016</a:t>
                      </a:r>
                      <a:r>
                        <a:rPr lang="zh-CN" altLang="en-US" sz="1600" b="1" dirty="0" smtClean="0">
                          <a:latin typeface="微软雅黑" pitchFamily="34" charset="-122"/>
                          <a:ea typeface="微软雅黑" pitchFamily="34" charset="-122"/>
                        </a:rPr>
                        <a:t>年</a:t>
                      </a:r>
                      <a:endParaRPr lang="zh-CN" altLang="en-US" sz="1600" b="1" dirty="0">
                        <a:latin typeface="微软雅黑" pitchFamily="34" charset="-122"/>
                        <a:ea typeface="微软雅黑" pitchFamily="34" charset="-122"/>
                      </a:endParaRPr>
                    </a:p>
                  </a:txBody>
                  <a:tcPr marL="106902" marR="106902" marT="52776" marB="52776"/>
                </a:tc>
                <a:tc>
                  <a:txBody>
                    <a:bodyPr/>
                    <a:lstStyle/>
                    <a:p>
                      <a:pPr algn="ctr"/>
                      <a:r>
                        <a:rPr lang="en-US" altLang="zh-CN" sz="1600" b="1" dirty="0" smtClean="0">
                          <a:latin typeface="微软雅黑" pitchFamily="34" charset="-122"/>
                          <a:ea typeface="微软雅黑" pitchFamily="34" charset="-122"/>
                        </a:rPr>
                        <a:t>2017</a:t>
                      </a:r>
                      <a:r>
                        <a:rPr lang="zh-CN" altLang="en-US" sz="1600" b="1" dirty="0" smtClean="0">
                          <a:latin typeface="微软雅黑" pitchFamily="34" charset="-122"/>
                          <a:ea typeface="微软雅黑" pitchFamily="34" charset="-122"/>
                        </a:rPr>
                        <a:t>年</a:t>
                      </a:r>
                      <a:endParaRPr lang="zh-CN" altLang="en-US" sz="1600" b="1" dirty="0">
                        <a:latin typeface="微软雅黑" pitchFamily="34" charset="-122"/>
                        <a:ea typeface="微软雅黑" pitchFamily="34" charset="-122"/>
                      </a:endParaRPr>
                    </a:p>
                  </a:txBody>
                  <a:tcPr marL="106902" marR="106902" marT="52776" marB="52776"/>
                </a:tc>
              </a:tr>
              <a:tr h="708710">
                <a:tc>
                  <a:txBody>
                    <a:bodyPr/>
                    <a:lstStyle/>
                    <a:p>
                      <a:pPr algn="ctr"/>
                      <a:r>
                        <a:rPr lang="zh-CN" altLang="en-US" sz="1600" b="1" dirty="0" smtClean="0">
                          <a:latin typeface="微软雅黑" pitchFamily="34" charset="-122"/>
                          <a:ea typeface="微软雅黑" pitchFamily="34" charset="-122"/>
                        </a:rPr>
                        <a:t>客户投诉处理率（</a:t>
                      </a:r>
                      <a:r>
                        <a:rPr lang="en-US" altLang="zh-CN" sz="1600" b="1" dirty="0" smtClean="0">
                          <a:latin typeface="微软雅黑" pitchFamily="34" charset="-122"/>
                          <a:ea typeface="微软雅黑" pitchFamily="34" charset="-122"/>
                        </a:rPr>
                        <a:t>%</a:t>
                      </a:r>
                      <a:r>
                        <a:rPr lang="zh-CN" altLang="en-US" sz="1600" b="1" dirty="0" smtClean="0">
                          <a:latin typeface="微软雅黑" pitchFamily="34" charset="-122"/>
                          <a:ea typeface="微软雅黑" pitchFamily="34" charset="-122"/>
                        </a:rPr>
                        <a:t>）</a:t>
                      </a:r>
                      <a:endParaRPr lang="zh-CN" altLang="en-US" sz="1600" b="1" dirty="0">
                        <a:latin typeface="微软雅黑" pitchFamily="34" charset="-122"/>
                        <a:ea typeface="微软雅黑" pitchFamily="34" charset="-122"/>
                      </a:endParaRPr>
                    </a:p>
                  </a:txBody>
                  <a:tcPr marL="106902" marR="106902" marT="52776" marB="52776" anchor="ctr"/>
                </a:tc>
                <a:tc>
                  <a:txBody>
                    <a:bodyPr/>
                    <a:lstStyle/>
                    <a:p>
                      <a:pPr algn="ctr"/>
                      <a:r>
                        <a:rPr lang="en-US" altLang="zh-CN" sz="1600" b="1" dirty="0" smtClean="0">
                          <a:latin typeface="微软雅黑" pitchFamily="34" charset="-122"/>
                          <a:ea typeface="微软雅黑" pitchFamily="34" charset="-122"/>
                        </a:rPr>
                        <a:t>100</a:t>
                      </a:r>
                      <a:endParaRPr lang="zh-CN" altLang="en-US" sz="1600" b="1" dirty="0">
                        <a:latin typeface="微软雅黑" pitchFamily="34" charset="-122"/>
                        <a:ea typeface="微软雅黑" pitchFamily="34" charset="-122"/>
                      </a:endParaRPr>
                    </a:p>
                  </a:txBody>
                  <a:tcPr marL="106902" marR="106902" marT="52776" marB="5277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dirty="0" smtClean="0">
                          <a:latin typeface="微软雅黑" pitchFamily="34" charset="-122"/>
                          <a:ea typeface="微软雅黑" pitchFamily="34" charset="-122"/>
                        </a:rPr>
                        <a:t>100</a:t>
                      </a:r>
                      <a:endParaRPr lang="zh-CN" altLang="en-US" sz="1600" b="1" dirty="0" smtClean="0">
                        <a:latin typeface="微软雅黑" pitchFamily="34" charset="-122"/>
                        <a:ea typeface="微软雅黑" pitchFamily="34" charset="-122"/>
                      </a:endParaRPr>
                    </a:p>
                  </a:txBody>
                  <a:tcPr marL="106902" marR="106902" marT="52776" marB="5277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dirty="0" smtClean="0">
                          <a:latin typeface="微软雅黑" pitchFamily="34" charset="-122"/>
                          <a:ea typeface="微软雅黑" pitchFamily="34" charset="-122"/>
                        </a:rPr>
                        <a:t>100</a:t>
                      </a:r>
                      <a:endParaRPr lang="zh-CN" altLang="en-US" sz="1600" b="1" dirty="0" smtClean="0">
                        <a:latin typeface="微软雅黑" pitchFamily="34" charset="-122"/>
                        <a:ea typeface="微软雅黑" pitchFamily="34" charset="-122"/>
                      </a:endParaRPr>
                    </a:p>
                  </a:txBody>
                  <a:tcPr marL="106902" marR="106902" marT="52776" marB="5277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dirty="0" smtClean="0">
                          <a:latin typeface="微软雅黑" pitchFamily="34" charset="-122"/>
                          <a:ea typeface="微软雅黑" pitchFamily="34" charset="-122"/>
                        </a:rPr>
                        <a:t>100</a:t>
                      </a:r>
                      <a:endParaRPr lang="zh-CN" altLang="en-US" sz="1600" b="1" dirty="0" smtClean="0">
                        <a:latin typeface="微软雅黑" pitchFamily="34" charset="-122"/>
                        <a:ea typeface="微软雅黑" pitchFamily="34" charset="-122"/>
                      </a:endParaRPr>
                    </a:p>
                  </a:txBody>
                  <a:tcPr marL="106902" marR="106902" marT="52776" marB="5277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b="1" dirty="0" smtClean="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100</a:t>
                      </a:r>
                      <a:endParaRPr lang="zh-CN" altLang="en-US" sz="2400" b="1" dirty="0" smtClean="0">
                        <a:solidFill>
                          <a:srgbClr val="FF0000"/>
                        </a:solidFill>
                        <a:effectLst>
                          <a:outerShdw blurRad="38100" dist="38100" dir="2700000" algn="tl">
                            <a:srgbClr val="000000">
                              <a:alpha val="43137"/>
                            </a:srgbClr>
                          </a:outerShdw>
                        </a:effectLst>
                        <a:latin typeface="微软雅黑" pitchFamily="34" charset="-122"/>
                        <a:ea typeface="微软雅黑" pitchFamily="34" charset="-122"/>
                      </a:endParaRPr>
                    </a:p>
                  </a:txBody>
                  <a:tcPr marL="106902" marR="106902" marT="52776" marB="52776" anchor="ct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用户目录\我的文档\My RTX Files\hd050927\DSC_9352.jpg"/>
          <p:cNvPicPr>
            <a:picLocks noChangeAspect="1" noChangeArrowheads="1"/>
          </p:cNvPicPr>
          <p:nvPr/>
        </p:nvPicPr>
        <p:blipFill>
          <a:blip r:embed="rId2" cstate="print"/>
          <a:srcRect t="24943" r="39316" b="10574"/>
          <a:stretch>
            <a:fillRect/>
          </a:stretch>
        </p:blipFill>
        <p:spPr bwMode="auto">
          <a:xfrm rot="-120000">
            <a:off x="1587643" y="-353657"/>
            <a:ext cx="9506229" cy="6657441"/>
          </a:xfrm>
          <a:prstGeom prst="rect">
            <a:avLst/>
          </a:prstGeom>
          <a:noFill/>
        </p:spPr>
      </p:pic>
      <p:sp>
        <p:nvSpPr>
          <p:cNvPr id="5" name="五边形 4"/>
          <p:cNvSpPr/>
          <p:nvPr/>
        </p:nvSpPr>
        <p:spPr>
          <a:xfrm>
            <a:off x="-42686" y="-16083"/>
            <a:ext cx="7324039" cy="8006099"/>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409" tIns="53204" rIns="106409" bIns="53204" rtlCol="0" anchor="ctr"/>
          <a:lstStyle/>
          <a:p>
            <a:pPr algn="ctr"/>
            <a:endParaRPr lang="zh-CN" altLang="en-US"/>
          </a:p>
        </p:txBody>
      </p:sp>
      <p:sp>
        <p:nvSpPr>
          <p:cNvPr id="6" name="文本框 2"/>
          <p:cNvSpPr txBox="1"/>
          <p:nvPr/>
        </p:nvSpPr>
        <p:spPr>
          <a:xfrm>
            <a:off x="779767" y="671717"/>
            <a:ext cx="3502903" cy="830722"/>
          </a:xfrm>
          <a:prstGeom prst="rect">
            <a:avLst/>
          </a:prstGeom>
          <a:noFill/>
        </p:spPr>
        <p:txBody>
          <a:bodyPr wrap="square" lIns="106409" tIns="53204" rIns="106409" bIns="53204" rtlCol="0">
            <a:spAutoFit/>
          </a:bodyPr>
          <a:lstStyle/>
          <a:p>
            <a:r>
              <a:rPr lang="zh-CN" altLang="en-US" sz="4700" b="1" dirty="0" smtClean="0">
                <a:solidFill>
                  <a:schemeClr val="tx1">
                    <a:lumMod val="75000"/>
                    <a:lumOff val="25000"/>
                  </a:schemeClr>
                </a:solidFill>
                <a:latin typeface="微软雅黑" pitchFamily="34" charset="-122"/>
                <a:ea typeface="微软雅黑" pitchFamily="34" charset="-122"/>
              </a:rPr>
              <a:t>目   录</a:t>
            </a:r>
            <a:endParaRPr lang="zh-CN" altLang="en-US" sz="4700" b="1" dirty="0">
              <a:solidFill>
                <a:schemeClr val="tx1">
                  <a:lumMod val="75000"/>
                  <a:lumOff val="25000"/>
                </a:schemeClr>
              </a:solidFill>
              <a:latin typeface="微软雅黑" pitchFamily="34" charset="-122"/>
              <a:ea typeface="微软雅黑" pitchFamily="34" charset="-122"/>
            </a:endParaRPr>
          </a:p>
        </p:txBody>
      </p:sp>
      <p:cxnSp>
        <p:nvCxnSpPr>
          <p:cNvPr id="7" name="直接连接符 26"/>
          <p:cNvCxnSpPr/>
          <p:nvPr/>
        </p:nvCxnSpPr>
        <p:spPr>
          <a:xfrm>
            <a:off x="877538" y="1555580"/>
            <a:ext cx="3502903" cy="1"/>
          </a:xfrm>
          <a:prstGeom prst="line">
            <a:avLst/>
          </a:prstGeom>
          <a:ln w="38100">
            <a:gradFill flip="none" rotWithShape="1">
              <a:gsLst>
                <a:gs pos="0">
                  <a:schemeClr val="tx1">
                    <a:alpha val="0"/>
                  </a:schemeClr>
                </a:gs>
                <a:gs pos="100000">
                  <a:schemeClr val="tx1"/>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文本框 5"/>
          <p:cNvSpPr txBox="1"/>
          <p:nvPr/>
        </p:nvSpPr>
        <p:spPr>
          <a:xfrm>
            <a:off x="718761" y="1924175"/>
            <a:ext cx="1511530" cy="675018"/>
          </a:xfrm>
          <a:prstGeom prst="rect">
            <a:avLst/>
          </a:prstGeom>
          <a:noFill/>
        </p:spPr>
        <p:txBody>
          <a:bodyPr wrap="square" lIns="106409" tIns="53204" rIns="106409" bIns="53204" rtlCol="0">
            <a:spAutoFit/>
          </a:bodyPr>
          <a:lstStyle/>
          <a:p>
            <a:r>
              <a:rPr lang="en-US" altLang="zh-CN" sz="3700" b="1" dirty="0" smtClean="0">
                <a:solidFill>
                  <a:schemeClr val="tx1">
                    <a:lumMod val="75000"/>
                    <a:lumOff val="25000"/>
                  </a:schemeClr>
                </a:solidFill>
                <a:latin typeface="微软雅黑" pitchFamily="34" charset="-122"/>
                <a:ea typeface="微软雅黑" pitchFamily="34" charset="-122"/>
              </a:rPr>
              <a:t>01</a:t>
            </a:r>
            <a:endParaRPr lang="zh-CN" altLang="en-US" sz="3700" b="1" dirty="0">
              <a:solidFill>
                <a:schemeClr val="tx1">
                  <a:lumMod val="75000"/>
                  <a:lumOff val="25000"/>
                </a:schemeClr>
              </a:solidFill>
              <a:latin typeface="微软雅黑" pitchFamily="34" charset="-122"/>
              <a:ea typeface="微软雅黑" pitchFamily="34" charset="-122"/>
            </a:endParaRPr>
          </a:p>
        </p:txBody>
      </p:sp>
      <p:cxnSp>
        <p:nvCxnSpPr>
          <p:cNvPr id="9" name="直接连接符 29"/>
          <p:cNvCxnSpPr/>
          <p:nvPr/>
        </p:nvCxnSpPr>
        <p:spPr>
          <a:xfrm flipH="1">
            <a:off x="1319144" y="2172615"/>
            <a:ext cx="467697" cy="454783"/>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文本框 7"/>
          <p:cNvSpPr txBox="1"/>
          <p:nvPr/>
        </p:nvSpPr>
        <p:spPr>
          <a:xfrm>
            <a:off x="1977738" y="1973372"/>
            <a:ext cx="2778084" cy="675018"/>
          </a:xfrm>
          <a:prstGeom prst="rect">
            <a:avLst/>
          </a:prstGeom>
          <a:noFill/>
        </p:spPr>
        <p:txBody>
          <a:bodyPr wrap="square" lIns="106409" tIns="53204" rIns="106409" bIns="53204" rtlCol="0">
            <a:spAutoFit/>
          </a:bodyPr>
          <a:lstStyle/>
          <a:p>
            <a:r>
              <a:rPr lang="zh-CN" altLang="en-US" sz="3700" b="1" dirty="0" smtClean="0">
                <a:solidFill>
                  <a:srgbClr val="C00000"/>
                </a:solidFill>
                <a:latin typeface="微软雅黑" pitchFamily="34" charset="-122"/>
                <a:ea typeface="微软雅黑" pitchFamily="34" charset="-122"/>
              </a:rPr>
              <a:t>企业简介</a:t>
            </a:r>
            <a:endParaRPr lang="zh-CN" altLang="en-US" sz="3700" b="1" dirty="0">
              <a:solidFill>
                <a:srgbClr val="C00000"/>
              </a:solidFill>
              <a:latin typeface="微软雅黑" pitchFamily="34" charset="-122"/>
              <a:ea typeface="微软雅黑" pitchFamily="34" charset="-122"/>
            </a:endParaRPr>
          </a:p>
        </p:txBody>
      </p:sp>
      <p:grpSp>
        <p:nvGrpSpPr>
          <p:cNvPr id="11" name="组合 10"/>
          <p:cNvGrpSpPr/>
          <p:nvPr/>
        </p:nvGrpSpPr>
        <p:grpSpPr>
          <a:xfrm>
            <a:off x="714973" y="2636144"/>
            <a:ext cx="4377586" cy="724215"/>
            <a:chOff x="539552" y="2427734"/>
            <a:chExt cx="3744416" cy="627395"/>
          </a:xfrm>
        </p:grpSpPr>
        <p:sp>
          <p:nvSpPr>
            <p:cNvPr id="12" name="文本框 8"/>
            <p:cNvSpPr txBox="1"/>
            <p:nvPr/>
          </p:nvSpPr>
          <p:spPr>
            <a:xfrm>
              <a:off x="539552" y="2427734"/>
              <a:ext cx="978746" cy="584775"/>
            </a:xfrm>
            <a:prstGeom prst="rect">
              <a:avLst/>
            </a:prstGeom>
            <a:noFill/>
          </p:spPr>
          <p:txBody>
            <a:bodyPr wrap="square" rtlCol="0">
              <a:spAutoFit/>
            </a:bodyPr>
            <a:lstStyle/>
            <a:p>
              <a:r>
                <a:rPr lang="en-US" altLang="zh-CN" sz="3700" b="1" dirty="0" smtClean="0">
                  <a:solidFill>
                    <a:schemeClr val="tx1">
                      <a:lumMod val="75000"/>
                      <a:lumOff val="25000"/>
                    </a:schemeClr>
                  </a:solidFill>
                  <a:latin typeface="微软雅黑" pitchFamily="34" charset="-122"/>
                  <a:ea typeface="微软雅黑" pitchFamily="34" charset="-122"/>
                </a:rPr>
                <a:t>02</a:t>
              </a:r>
              <a:endParaRPr lang="zh-CN" altLang="en-US" sz="3700" b="1" dirty="0">
                <a:solidFill>
                  <a:schemeClr val="tx1">
                    <a:lumMod val="75000"/>
                    <a:lumOff val="25000"/>
                  </a:schemeClr>
                </a:solidFill>
                <a:latin typeface="微软雅黑" pitchFamily="34" charset="-122"/>
                <a:ea typeface="微软雅黑" pitchFamily="34" charset="-122"/>
              </a:endParaRPr>
            </a:p>
          </p:txBody>
        </p:sp>
        <p:cxnSp>
          <p:nvCxnSpPr>
            <p:cNvPr id="13" name="直接连接符 33"/>
            <p:cNvCxnSpPr/>
            <p:nvPr/>
          </p:nvCxnSpPr>
          <p:spPr>
            <a:xfrm flipH="1">
              <a:off x="1056336" y="2642960"/>
              <a:ext cx="400050" cy="393983"/>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文本框 10"/>
            <p:cNvSpPr txBox="1"/>
            <p:nvPr/>
          </p:nvSpPr>
          <p:spPr>
            <a:xfrm>
              <a:off x="1619672" y="2470354"/>
              <a:ext cx="2664296" cy="584775"/>
            </a:xfrm>
            <a:prstGeom prst="rect">
              <a:avLst/>
            </a:prstGeom>
            <a:noFill/>
          </p:spPr>
          <p:txBody>
            <a:bodyPr wrap="square" rtlCol="0">
              <a:spAutoFit/>
            </a:bodyPr>
            <a:lstStyle/>
            <a:p>
              <a:r>
                <a:rPr lang="zh-CN" altLang="en-US" sz="3700" b="1" dirty="0" smtClean="0">
                  <a:solidFill>
                    <a:schemeClr val="tx1">
                      <a:lumMod val="75000"/>
                      <a:lumOff val="25000"/>
                    </a:schemeClr>
                  </a:solidFill>
                  <a:latin typeface="微软雅黑" pitchFamily="34" charset="-122"/>
                  <a:ea typeface="微软雅黑" pitchFamily="34" charset="-122"/>
                </a:rPr>
                <a:t>八方共赢</a:t>
              </a:r>
              <a:endParaRPr lang="zh-CN" altLang="en-US" sz="3700" b="1" dirty="0">
                <a:solidFill>
                  <a:schemeClr val="tx1">
                    <a:lumMod val="75000"/>
                    <a:lumOff val="25000"/>
                  </a:schemeClr>
                </a:solidFill>
                <a:latin typeface="微软雅黑" pitchFamily="34" charset="-122"/>
                <a:ea typeface="微软雅黑" pitchFamily="34" charset="-122"/>
              </a:endParaRPr>
            </a:p>
          </p:txBody>
        </p:sp>
      </p:grpSp>
      <p:grpSp>
        <p:nvGrpSpPr>
          <p:cNvPr id="15" name="组合 14"/>
          <p:cNvGrpSpPr/>
          <p:nvPr/>
        </p:nvGrpSpPr>
        <p:grpSpPr>
          <a:xfrm>
            <a:off x="714973" y="3384227"/>
            <a:ext cx="3788967" cy="724215"/>
            <a:chOff x="539552" y="3355107"/>
            <a:chExt cx="3240934" cy="627395"/>
          </a:xfrm>
        </p:grpSpPr>
        <p:sp>
          <p:nvSpPr>
            <p:cNvPr id="16" name="文本框 11"/>
            <p:cNvSpPr txBox="1"/>
            <p:nvPr/>
          </p:nvSpPr>
          <p:spPr>
            <a:xfrm>
              <a:off x="539552" y="3355107"/>
              <a:ext cx="978746" cy="584775"/>
            </a:xfrm>
            <a:prstGeom prst="rect">
              <a:avLst/>
            </a:prstGeom>
            <a:noFill/>
          </p:spPr>
          <p:txBody>
            <a:bodyPr wrap="square" rtlCol="0">
              <a:spAutoFit/>
            </a:bodyPr>
            <a:lstStyle/>
            <a:p>
              <a:r>
                <a:rPr lang="en-US" altLang="zh-CN" sz="3700" b="1" dirty="0" smtClean="0">
                  <a:solidFill>
                    <a:schemeClr val="tx1">
                      <a:lumMod val="75000"/>
                      <a:lumOff val="25000"/>
                    </a:schemeClr>
                  </a:solidFill>
                  <a:latin typeface="微软雅黑" pitchFamily="34" charset="-122"/>
                  <a:ea typeface="微软雅黑" pitchFamily="34" charset="-122"/>
                </a:rPr>
                <a:t>03</a:t>
              </a:r>
              <a:endParaRPr lang="zh-CN" altLang="en-US" sz="3700" b="1" dirty="0">
                <a:solidFill>
                  <a:schemeClr val="tx1">
                    <a:lumMod val="75000"/>
                    <a:lumOff val="25000"/>
                  </a:schemeClr>
                </a:solidFill>
                <a:latin typeface="微软雅黑" pitchFamily="34" charset="-122"/>
                <a:ea typeface="微软雅黑" pitchFamily="34" charset="-122"/>
              </a:endParaRPr>
            </a:p>
          </p:txBody>
        </p:sp>
        <p:cxnSp>
          <p:nvCxnSpPr>
            <p:cNvPr id="17" name="直接连接符 36"/>
            <p:cNvCxnSpPr/>
            <p:nvPr/>
          </p:nvCxnSpPr>
          <p:spPr>
            <a:xfrm flipH="1">
              <a:off x="1056336" y="3570333"/>
              <a:ext cx="400050" cy="393983"/>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文本框 13"/>
            <p:cNvSpPr txBox="1"/>
            <p:nvPr/>
          </p:nvSpPr>
          <p:spPr>
            <a:xfrm>
              <a:off x="1619672" y="3397727"/>
              <a:ext cx="2160814" cy="584775"/>
            </a:xfrm>
            <a:prstGeom prst="rect">
              <a:avLst/>
            </a:prstGeom>
            <a:noFill/>
          </p:spPr>
          <p:txBody>
            <a:bodyPr wrap="square" rtlCol="0">
              <a:spAutoFit/>
            </a:bodyPr>
            <a:lstStyle/>
            <a:p>
              <a:r>
                <a:rPr lang="zh-CN" altLang="en-US" sz="3700" b="1" dirty="0" smtClean="0">
                  <a:solidFill>
                    <a:schemeClr val="tx1">
                      <a:lumMod val="75000"/>
                      <a:lumOff val="25000"/>
                    </a:schemeClr>
                  </a:solidFill>
                  <a:latin typeface="微软雅黑" pitchFamily="34" charset="-122"/>
                  <a:ea typeface="微软雅黑" pitchFamily="34" charset="-122"/>
                </a:rPr>
                <a:t>西港特区</a:t>
              </a:r>
              <a:endParaRPr lang="zh-CN" altLang="en-US" sz="3700" b="1" dirty="0">
                <a:solidFill>
                  <a:schemeClr val="tx1">
                    <a:lumMod val="75000"/>
                    <a:lumOff val="25000"/>
                  </a:schemeClr>
                </a:solidFill>
                <a:latin typeface="微软雅黑" pitchFamily="34" charset="-122"/>
                <a:ea typeface="微软雅黑" pitchFamily="34" charset="-122"/>
              </a:endParaRPr>
            </a:p>
          </p:txBody>
        </p:sp>
      </p:grpSp>
      <p:grpSp>
        <p:nvGrpSpPr>
          <p:cNvPr id="19" name="组合 18"/>
          <p:cNvGrpSpPr/>
          <p:nvPr/>
        </p:nvGrpSpPr>
        <p:grpSpPr>
          <a:xfrm>
            <a:off x="749305" y="4132311"/>
            <a:ext cx="3754635" cy="724215"/>
            <a:chOff x="568918" y="4344150"/>
            <a:chExt cx="3211568" cy="627395"/>
          </a:xfrm>
        </p:grpSpPr>
        <p:sp>
          <p:nvSpPr>
            <p:cNvPr id="20" name="文本框 14"/>
            <p:cNvSpPr txBox="1"/>
            <p:nvPr/>
          </p:nvSpPr>
          <p:spPr>
            <a:xfrm>
              <a:off x="568918" y="4344150"/>
              <a:ext cx="978746" cy="584775"/>
            </a:xfrm>
            <a:prstGeom prst="rect">
              <a:avLst/>
            </a:prstGeom>
            <a:noFill/>
          </p:spPr>
          <p:txBody>
            <a:bodyPr wrap="square" rtlCol="0">
              <a:spAutoFit/>
            </a:bodyPr>
            <a:lstStyle/>
            <a:p>
              <a:r>
                <a:rPr lang="en-US" altLang="zh-CN" sz="3700" b="1" dirty="0" smtClean="0">
                  <a:solidFill>
                    <a:schemeClr val="tx1">
                      <a:lumMod val="75000"/>
                      <a:lumOff val="25000"/>
                    </a:schemeClr>
                  </a:solidFill>
                  <a:latin typeface="微软雅黑" pitchFamily="34" charset="-122"/>
                  <a:ea typeface="微软雅黑" pitchFamily="34" charset="-122"/>
                </a:rPr>
                <a:t>04</a:t>
              </a:r>
              <a:endParaRPr lang="zh-CN" altLang="en-US" sz="3700" b="1" dirty="0">
                <a:solidFill>
                  <a:schemeClr val="tx1">
                    <a:lumMod val="75000"/>
                    <a:lumOff val="25000"/>
                  </a:schemeClr>
                </a:solidFill>
                <a:latin typeface="微软雅黑" pitchFamily="34" charset="-122"/>
                <a:ea typeface="微软雅黑" pitchFamily="34" charset="-122"/>
              </a:endParaRPr>
            </a:p>
          </p:txBody>
        </p:sp>
        <p:cxnSp>
          <p:nvCxnSpPr>
            <p:cNvPr id="21" name="直接连接符 39"/>
            <p:cNvCxnSpPr/>
            <p:nvPr/>
          </p:nvCxnSpPr>
          <p:spPr>
            <a:xfrm flipH="1">
              <a:off x="1056336" y="4559376"/>
              <a:ext cx="400050" cy="393983"/>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文本框 16"/>
            <p:cNvSpPr txBox="1"/>
            <p:nvPr/>
          </p:nvSpPr>
          <p:spPr>
            <a:xfrm>
              <a:off x="1619672" y="4386770"/>
              <a:ext cx="2160814" cy="584775"/>
            </a:xfrm>
            <a:prstGeom prst="rect">
              <a:avLst/>
            </a:prstGeom>
            <a:noFill/>
          </p:spPr>
          <p:txBody>
            <a:bodyPr wrap="square" rtlCol="0">
              <a:spAutoFit/>
            </a:bodyPr>
            <a:lstStyle/>
            <a:p>
              <a:r>
                <a:rPr lang="zh-CN" altLang="en-US" sz="3700" b="1" dirty="0" smtClean="0">
                  <a:solidFill>
                    <a:schemeClr val="tx1">
                      <a:lumMod val="75000"/>
                      <a:lumOff val="25000"/>
                    </a:schemeClr>
                  </a:solidFill>
                  <a:latin typeface="微软雅黑" pitchFamily="34" charset="-122"/>
                  <a:ea typeface="微软雅黑" pitchFamily="34" charset="-122"/>
                </a:rPr>
                <a:t>未来展望</a:t>
              </a:r>
              <a:endParaRPr lang="zh-CN" altLang="en-US" sz="3700" b="1" dirty="0">
                <a:solidFill>
                  <a:schemeClr val="tx1">
                    <a:lumMod val="75000"/>
                    <a:lumOff val="25000"/>
                  </a:schemeClr>
                </a:solidFill>
                <a:latin typeface="微软雅黑" pitchFamily="34" charset="-122"/>
                <a:ea typeface="微软雅黑" pitchFamily="34" charset="-122"/>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BEC0141F-DAF3-4565-B673-58A511CA67A4}.jpg"/>
          <p:cNvPicPr>
            <a:picLocks noChangeAspect="1"/>
          </p:cNvPicPr>
          <p:nvPr/>
        </p:nvPicPr>
        <p:blipFill>
          <a:blip r:embed="rId2" cstate="print"/>
          <a:srcRect/>
          <a:stretch>
            <a:fillRect/>
          </a:stretch>
        </p:blipFill>
        <p:spPr bwMode="auto">
          <a:xfrm>
            <a:off x="5597666" y="1472459"/>
            <a:ext cx="4798508" cy="2252468"/>
          </a:xfrm>
          <a:prstGeom prst="rect">
            <a:avLst/>
          </a:prstGeom>
          <a:ln>
            <a:noFill/>
          </a:ln>
          <a:effectLst>
            <a:outerShdw blurRad="190500" algn="tl" rotWithShape="0">
              <a:srgbClr val="000000">
                <a:alpha val="70000"/>
              </a:srgbClr>
            </a:outerShdw>
          </a:effectLst>
        </p:spPr>
      </p:pic>
      <p:grpSp>
        <p:nvGrpSpPr>
          <p:cNvPr id="2" name="组合 20"/>
          <p:cNvGrpSpPr>
            <a:grpSpLocks/>
          </p:cNvGrpSpPr>
          <p:nvPr/>
        </p:nvGrpSpPr>
        <p:grpSpPr bwMode="auto">
          <a:xfrm>
            <a:off x="336969" y="1472459"/>
            <a:ext cx="4882984" cy="1955262"/>
            <a:chOff x="539552" y="2060848"/>
            <a:chExt cx="4176713" cy="1694358"/>
          </a:xfrm>
        </p:grpSpPr>
        <p:sp>
          <p:nvSpPr>
            <p:cNvPr id="10" name="矩形 4"/>
            <p:cNvSpPr>
              <a:spLocks noChangeArrowheads="1"/>
            </p:cNvSpPr>
            <p:nvPr/>
          </p:nvSpPr>
          <p:spPr bwMode="auto">
            <a:xfrm>
              <a:off x="539552" y="2060848"/>
              <a:ext cx="4176464" cy="790575"/>
            </a:xfrm>
            <a:prstGeom prst="rect">
              <a:avLst/>
            </a:prstGeom>
            <a:solidFill>
              <a:srgbClr val="C00000"/>
            </a:solidFill>
            <a:ln w="9525">
              <a:noFill/>
              <a:miter lim="800000"/>
              <a:headEnd/>
              <a:tailEnd/>
            </a:ln>
          </p:spPr>
          <p:txBody>
            <a:bodyPr anchor="ctr"/>
            <a:lstStyle/>
            <a:p>
              <a:pPr algn="ctr"/>
              <a:endParaRPr lang="zh-CN" altLang="zh-CN" sz="3300" dirty="0">
                <a:solidFill>
                  <a:srgbClr val="FFFFFF"/>
                </a:solidFill>
                <a:latin typeface="微软雅黑" pitchFamily="34" charset="-122"/>
                <a:ea typeface="微软雅黑" pitchFamily="34" charset="-122"/>
                <a:sym typeface="宋体" pitchFamily="2" charset="-122"/>
              </a:endParaRPr>
            </a:p>
          </p:txBody>
        </p:sp>
        <p:sp>
          <p:nvSpPr>
            <p:cNvPr id="12" name="TextBox 5"/>
            <p:cNvSpPr>
              <a:spLocks noChangeArrowheads="1"/>
            </p:cNvSpPr>
            <p:nvPr/>
          </p:nvSpPr>
          <p:spPr bwMode="auto">
            <a:xfrm>
              <a:off x="682427" y="2144985"/>
              <a:ext cx="3930896" cy="523875"/>
            </a:xfrm>
            <a:prstGeom prst="rect">
              <a:avLst/>
            </a:prstGeom>
            <a:noFill/>
            <a:ln w="9525">
              <a:noFill/>
              <a:miter lim="800000"/>
              <a:headEnd/>
              <a:tailEnd/>
            </a:ln>
          </p:spPr>
          <p:txBody>
            <a:bodyPr>
              <a:spAutoFit/>
            </a:bodyPr>
            <a:lstStyle/>
            <a:p>
              <a:pPr algn="ctr"/>
              <a:r>
                <a:rPr lang="en-US" altLang="zh-CN" sz="3300" b="1" dirty="0">
                  <a:solidFill>
                    <a:srgbClr val="FFFFFF"/>
                  </a:solidFill>
                  <a:latin typeface="微软雅黑" pitchFamily="34" charset="-122"/>
                  <a:ea typeface="微软雅黑" pitchFamily="34" charset="-122"/>
                  <a:sym typeface="Impact" pitchFamily="34" charset="0"/>
                </a:rPr>
                <a:t>4</a:t>
              </a:r>
              <a:r>
                <a:rPr lang="zh-CN" altLang="en-US" sz="3300" b="1" dirty="0">
                  <a:solidFill>
                    <a:srgbClr val="FFFFFF"/>
                  </a:solidFill>
                  <a:latin typeface="微软雅黑" pitchFamily="34" charset="-122"/>
                  <a:ea typeface="微软雅黑" pitchFamily="34" charset="-122"/>
                  <a:sym typeface="Impact" pitchFamily="34" charset="0"/>
                </a:rPr>
                <a:t>、与供方共赢</a:t>
              </a:r>
            </a:p>
          </p:txBody>
        </p:sp>
        <p:sp>
          <p:nvSpPr>
            <p:cNvPr id="13" name="TextBox 12"/>
            <p:cNvSpPr txBox="1"/>
            <p:nvPr/>
          </p:nvSpPr>
          <p:spPr>
            <a:xfrm>
              <a:off x="539552" y="2924700"/>
              <a:ext cx="4176713" cy="830506"/>
            </a:xfrm>
            <a:prstGeom prst="rect">
              <a:avLst/>
            </a:prstGeom>
            <a:solidFill>
              <a:schemeClr val="bg1">
                <a:lumMod val="95000"/>
              </a:schemeClr>
            </a:solidFill>
            <a:ln w="3175">
              <a:noFill/>
            </a:ln>
          </p:spPr>
          <p:txBody>
            <a:bodyPr>
              <a:spAutoFit/>
            </a:bodyPr>
            <a:lstStyle/>
            <a:p>
              <a:pPr>
                <a:buFont typeface="Arial" charset="0"/>
                <a:buNone/>
                <a:defRPr/>
              </a:pPr>
              <a:r>
                <a:rPr lang="zh-CN" altLang="en-US" sz="2800" b="1" dirty="0">
                  <a:solidFill>
                    <a:schemeClr val="tx1">
                      <a:lumMod val="75000"/>
                      <a:lumOff val="25000"/>
                    </a:schemeClr>
                  </a:solidFill>
                  <a:latin typeface="微软雅黑" pitchFamily="34" charset="-122"/>
                  <a:ea typeface="微软雅黑" pitchFamily="34" charset="-122"/>
                </a:rPr>
                <a:t>就是要与优秀供方形成战略合作</a:t>
              </a:r>
              <a:r>
                <a:rPr lang="zh-CN" altLang="en-US" sz="2800" b="1" dirty="0" smtClean="0">
                  <a:solidFill>
                    <a:schemeClr val="tx1">
                      <a:lumMod val="75000"/>
                      <a:lumOff val="25000"/>
                    </a:schemeClr>
                  </a:solidFill>
                  <a:latin typeface="微软雅黑" pitchFamily="34" charset="-122"/>
                  <a:ea typeface="微软雅黑" pitchFamily="34" charset="-122"/>
                </a:rPr>
                <a:t>关系。</a:t>
              </a:r>
              <a:endParaRPr lang="zh-CN" altLang="en-US" sz="2800" b="1" dirty="0">
                <a:solidFill>
                  <a:schemeClr val="tx1">
                    <a:lumMod val="75000"/>
                    <a:lumOff val="25000"/>
                  </a:schemeClr>
                </a:solidFill>
                <a:latin typeface="微软雅黑" pitchFamily="34" charset="-122"/>
                <a:ea typeface="微软雅黑" pitchFamily="34" charset="-122"/>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与百家企业统筹共建"/>
          <p:cNvPicPr>
            <a:picLocks noChangeAspect="1" noChangeArrowheads="1"/>
          </p:cNvPicPr>
          <p:nvPr/>
        </p:nvPicPr>
        <p:blipFill>
          <a:blip r:embed="rId2" cstate="print"/>
          <a:srcRect/>
          <a:stretch>
            <a:fillRect/>
          </a:stretch>
        </p:blipFill>
        <p:spPr bwMode="auto">
          <a:xfrm>
            <a:off x="5597521" y="1619315"/>
            <a:ext cx="4799466" cy="2429875"/>
          </a:xfrm>
          <a:prstGeom prst="rect">
            <a:avLst/>
          </a:prstGeom>
          <a:ln>
            <a:noFill/>
          </a:ln>
          <a:effectLst>
            <a:outerShdw blurRad="190500" algn="tl" rotWithShape="0">
              <a:srgbClr val="000000">
                <a:alpha val="70000"/>
              </a:srgbClr>
            </a:outerShdw>
          </a:effectLst>
        </p:spPr>
      </p:pic>
      <p:sp>
        <p:nvSpPr>
          <p:cNvPr id="20" name="Text Box 2"/>
          <p:cNvSpPr txBox="1">
            <a:spLocks noChangeArrowheads="1"/>
          </p:cNvSpPr>
          <p:nvPr/>
        </p:nvSpPr>
        <p:spPr bwMode="auto">
          <a:xfrm>
            <a:off x="5766034" y="4132310"/>
            <a:ext cx="4630284" cy="599888"/>
          </a:xfrm>
          <a:prstGeom prst="rect">
            <a:avLst/>
          </a:prstGeom>
          <a:noFill/>
          <a:ln w="9525">
            <a:noFill/>
            <a:miter lim="800000"/>
            <a:headEnd/>
            <a:tailEnd/>
          </a:ln>
        </p:spPr>
        <p:txBody>
          <a:bodyPr wrap="square" lIns="106404" tIns="53203" rIns="106404" bIns="53203">
            <a:spAutoFit/>
          </a:bodyPr>
          <a:lstStyle/>
          <a:p>
            <a:pPr>
              <a:spcBef>
                <a:spcPct val="50000"/>
              </a:spcBef>
            </a:pPr>
            <a:r>
              <a:rPr lang="zh-CN" altLang="en-US" sz="1600" b="1" dirty="0">
                <a:solidFill>
                  <a:schemeClr val="tx1">
                    <a:lumMod val="75000"/>
                    <a:lumOff val="25000"/>
                  </a:schemeClr>
                </a:solidFill>
                <a:latin typeface="微软雅黑" pitchFamily="34" charset="-122"/>
                <a:ea typeface="微软雅黑" pitchFamily="34" charset="-122"/>
              </a:rPr>
              <a:t>红豆集团党委创造性地与</a:t>
            </a:r>
            <a:r>
              <a:rPr lang="en-US" altLang="zh-CN" sz="1600" b="1" dirty="0">
                <a:solidFill>
                  <a:schemeClr val="tx1">
                    <a:lumMod val="75000"/>
                    <a:lumOff val="25000"/>
                  </a:schemeClr>
                </a:solidFill>
                <a:latin typeface="微软雅黑" pitchFamily="34" charset="-122"/>
                <a:ea typeface="微软雅黑" pitchFamily="34" charset="-122"/>
              </a:rPr>
              <a:t>108</a:t>
            </a:r>
            <a:r>
              <a:rPr lang="zh-CN" altLang="en-US" sz="1600" b="1" dirty="0">
                <a:solidFill>
                  <a:schemeClr val="tx1">
                    <a:lumMod val="75000"/>
                    <a:lumOff val="25000"/>
                  </a:schemeClr>
                </a:solidFill>
                <a:latin typeface="微软雅黑" pitchFamily="34" charset="-122"/>
                <a:ea typeface="微软雅黑" pitchFamily="34" charset="-122"/>
              </a:rPr>
              <a:t>家合作单位等党组织签订了“深化统筹共建，结对创先争优”协议。</a:t>
            </a:r>
          </a:p>
        </p:txBody>
      </p:sp>
      <p:grpSp>
        <p:nvGrpSpPr>
          <p:cNvPr id="2" name="组合 20"/>
          <p:cNvGrpSpPr>
            <a:grpSpLocks/>
          </p:cNvGrpSpPr>
          <p:nvPr/>
        </p:nvGrpSpPr>
        <p:grpSpPr bwMode="auto">
          <a:xfrm>
            <a:off x="293239" y="2129347"/>
            <a:ext cx="5135392" cy="1950979"/>
            <a:chOff x="251520" y="1484784"/>
            <a:chExt cx="4392613" cy="1690647"/>
          </a:xfrm>
        </p:grpSpPr>
        <p:sp>
          <p:nvSpPr>
            <p:cNvPr id="10" name="矩形 4"/>
            <p:cNvSpPr>
              <a:spLocks noChangeArrowheads="1"/>
            </p:cNvSpPr>
            <p:nvPr/>
          </p:nvSpPr>
          <p:spPr bwMode="auto">
            <a:xfrm>
              <a:off x="251520" y="1484784"/>
              <a:ext cx="4355207" cy="790575"/>
            </a:xfrm>
            <a:prstGeom prst="rect">
              <a:avLst/>
            </a:prstGeom>
            <a:solidFill>
              <a:srgbClr val="C00000"/>
            </a:solidFill>
            <a:ln w="9525">
              <a:noFill/>
              <a:miter lim="800000"/>
              <a:headEnd/>
              <a:tailEnd/>
            </a:ln>
          </p:spPr>
          <p:txBody>
            <a:bodyPr anchor="ctr"/>
            <a:lstStyle/>
            <a:p>
              <a:pPr algn="ctr"/>
              <a:endParaRPr lang="zh-CN" altLang="zh-CN" sz="3300" dirty="0">
                <a:solidFill>
                  <a:srgbClr val="FFFFFF"/>
                </a:solidFill>
                <a:latin typeface="微软雅黑" pitchFamily="34" charset="-122"/>
                <a:ea typeface="微软雅黑" pitchFamily="34" charset="-122"/>
                <a:sym typeface="宋体" pitchFamily="2" charset="-122"/>
              </a:endParaRPr>
            </a:p>
          </p:txBody>
        </p:sp>
        <p:sp>
          <p:nvSpPr>
            <p:cNvPr id="11" name="TextBox 5"/>
            <p:cNvSpPr>
              <a:spLocks noChangeArrowheads="1"/>
            </p:cNvSpPr>
            <p:nvPr/>
          </p:nvSpPr>
          <p:spPr bwMode="auto">
            <a:xfrm>
              <a:off x="416620" y="1568922"/>
              <a:ext cx="4100218" cy="523875"/>
            </a:xfrm>
            <a:prstGeom prst="rect">
              <a:avLst/>
            </a:prstGeom>
            <a:noFill/>
            <a:ln w="9525">
              <a:noFill/>
              <a:miter lim="800000"/>
              <a:headEnd/>
              <a:tailEnd/>
            </a:ln>
          </p:spPr>
          <p:txBody>
            <a:bodyPr>
              <a:spAutoFit/>
            </a:bodyPr>
            <a:lstStyle/>
            <a:p>
              <a:pPr algn="ctr"/>
              <a:r>
                <a:rPr lang="en-US" altLang="zh-CN" sz="3300" b="1" dirty="0">
                  <a:solidFill>
                    <a:srgbClr val="FFFFFF"/>
                  </a:solidFill>
                  <a:latin typeface="微软雅黑" pitchFamily="34" charset="-122"/>
                  <a:ea typeface="微软雅黑" pitchFamily="34" charset="-122"/>
                  <a:sym typeface="Impact" pitchFamily="34" charset="0"/>
                </a:rPr>
                <a:t>5</a:t>
              </a:r>
              <a:r>
                <a:rPr lang="zh-CN" altLang="en-US" sz="3300" b="1" dirty="0">
                  <a:solidFill>
                    <a:srgbClr val="FFFFFF"/>
                  </a:solidFill>
                  <a:latin typeface="微软雅黑" pitchFamily="34" charset="-122"/>
                  <a:ea typeface="微软雅黑" pitchFamily="34" charset="-122"/>
                  <a:sym typeface="Impact" pitchFamily="34" charset="0"/>
                </a:rPr>
                <a:t>、与合作伙伴共赢</a:t>
              </a:r>
            </a:p>
          </p:txBody>
        </p:sp>
        <p:sp>
          <p:nvSpPr>
            <p:cNvPr id="12" name="TextBox 11"/>
            <p:cNvSpPr txBox="1"/>
            <p:nvPr/>
          </p:nvSpPr>
          <p:spPr>
            <a:xfrm>
              <a:off x="251520" y="2348637"/>
              <a:ext cx="4392613" cy="826794"/>
            </a:xfrm>
            <a:prstGeom prst="rect">
              <a:avLst/>
            </a:prstGeom>
            <a:solidFill>
              <a:schemeClr val="bg1">
                <a:lumMod val="95000"/>
              </a:schemeClr>
            </a:solidFill>
            <a:ln w="3175">
              <a:noFill/>
            </a:ln>
          </p:spPr>
          <p:txBody>
            <a:bodyPr>
              <a:spAutoFit/>
            </a:bodyPr>
            <a:lstStyle/>
            <a:p>
              <a:pPr>
                <a:buFont typeface="Arial" charset="0"/>
                <a:buNone/>
                <a:defRPr/>
              </a:pPr>
              <a:r>
                <a:rPr lang="zh-CN" altLang="en-US" sz="2800" b="1" dirty="0">
                  <a:solidFill>
                    <a:schemeClr val="tx1">
                      <a:lumMod val="75000"/>
                      <a:lumOff val="25000"/>
                    </a:schemeClr>
                  </a:solidFill>
                  <a:latin typeface="微软雅黑" pitchFamily="34" charset="-122"/>
                  <a:ea typeface="微软雅黑" pitchFamily="34" charset="-122"/>
                </a:rPr>
                <a:t>就是与加盟商、代理商、中介服务，形成共生共荣的</a:t>
              </a:r>
              <a:r>
                <a:rPr lang="zh-CN" altLang="en-US" sz="2800" b="1" dirty="0" smtClean="0">
                  <a:solidFill>
                    <a:schemeClr val="tx1">
                      <a:lumMod val="75000"/>
                      <a:lumOff val="25000"/>
                    </a:schemeClr>
                  </a:solidFill>
                  <a:latin typeface="微软雅黑" pitchFamily="34" charset="-122"/>
                  <a:ea typeface="微软雅黑" pitchFamily="34" charset="-122"/>
                </a:rPr>
                <a:t>生态圈。</a:t>
              </a:r>
              <a:endParaRPr lang="zh-CN" altLang="en-US" sz="2800" b="1" dirty="0">
                <a:solidFill>
                  <a:schemeClr val="tx1">
                    <a:lumMod val="75000"/>
                    <a:lumOff val="25000"/>
                  </a:schemeClr>
                </a:solidFill>
                <a:latin typeface="微软雅黑" pitchFamily="34" charset="-122"/>
                <a:ea typeface="微软雅黑" pitchFamily="34" charset="-122"/>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用户目录\我的文档\My RTX Files\hd050927\DSC_8631.jpg"/>
          <p:cNvPicPr>
            <a:picLocks noChangeAspect="1" noChangeArrowheads="1"/>
          </p:cNvPicPr>
          <p:nvPr/>
        </p:nvPicPr>
        <p:blipFill>
          <a:blip r:embed="rId2" cstate="print"/>
          <a:srcRect l="3472" t="20849" r="939" b="38637"/>
          <a:stretch>
            <a:fillRect/>
          </a:stretch>
        </p:blipFill>
        <p:spPr bwMode="auto">
          <a:xfrm>
            <a:off x="0" y="2968625"/>
            <a:ext cx="10690225" cy="3024336"/>
          </a:xfrm>
          <a:prstGeom prst="rect">
            <a:avLst/>
          </a:prstGeom>
          <a:noFill/>
        </p:spPr>
      </p:pic>
      <p:sp>
        <p:nvSpPr>
          <p:cNvPr id="5" name="矩形 4"/>
          <p:cNvSpPr/>
          <p:nvPr/>
        </p:nvSpPr>
        <p:spPr>
          <a:xfrm>
            <a:off x="0" y="2824609"/>
            <a:ext cx="10690225" cy="3240360"/>
          </a:xfrm>
          <a:prstGeom prst="rect">
            <a:avLst/>
          </a:prstGeom>
          <a:solidFill>
            <a:srgbClr val="FFFFFF">
              <a:alpha val="3098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lIns="106409" tIns="53204" rIns="106409" bIns="53204" anchor="ctr"/>
          <a:lstStyle/>
          <a:p>
            <a:pPr algn="ctr">
              <a:defRPr/>
            </a:pPr>
            <a:endParaRPr lang="zh-CN" altLang="en-US" dirty="0"/>
          </a:p>
        </p:txBody>
      </p:sp>
      <p:sp>
        <p:nvSpPr>
          <p:cNvPr id="8" name="TextBox 7"/>
          <p:cNvSpPr txBox="1"/>
          <p:nvPr/>
        </p:nvSpPr>
        <p:spPr>
          <a:xfrm>
            <a:off x="520576" y="880393"/>
            <a:ext cx="2880000" cy="2880000"/>
          </a:xfrm>
          <a:prstGeom prst="rect">
            <a:avLst/>
          </a:prstGeom>
          <a:noFill/>
          <a:ln w="28575">
            <a:solidFill>
              <a:srgbClr val="C00000"/>
            </a:solidFill>
          </a:ln>
        </p:spPr>
        <p:txBody>
          <a:bodyPr wrap="square" rtlCol="0">
            <a:spAutoFit/>
          </a:bodyPr>
          <a:lstStyle/>
          <a:p>
            <a:pPr algn="ctr">
              <a:spcBef>
                <a:spcPts val="1200"/>
              </a:spcBef>
            </a:pPr>
            <a:r>
              <a:rPr lang="zh-CN" altLang="en-US" sz="2800" b="1" dirty="0" smtClean="0">
                <a:solidFill>
                  <a:schemeClr val="tx1">
                    <a:lumMod val="75000"/>
                    <a:lumOff val="25000"/>
                  </a:schemeClr>
                </a:solidFill>
                <a:latin typeface="微软雅黑" pitchFamily="34" charset="-122"/>
                <a:ea typeface="微软雅黑" pitchFamily="34" charset="-122"/>
              </a:rPr>
              <a:t>输出技术</a:t>
            </a:r>
            <a:endParaRPr lang="en-US" altLang="zh-CN" sz="2800" b="1" dirty="0" smtClean="0">
              <a:solidFill>
                <a:schemeClr val="tx1">
                  <a:lumMod val="75000"/>
                  <a:lumOff val="25000"/>
                </a:schemeClr>
              </a:solidFill>
              <a:latin typeface="微软雅黑" pitchFamily="34" charset="-122"/>
              <a:ea typeface="微软雅黑" pitchFamily="34" charset="-122"/>
            </a:endParaRPr>
          </a:p>
          <a:p>
            <a:pPr algn="just">
              <a:spcBef>
                <a:spcPts val="1200"/>
              </a:spcBef>
            </a:pPr>
            <a:r>
              <a:rPr lang="zh-CN" altLang="en-US" sz="2400" dirty="0" smtClean="0">
                <a:solidFill>
                  <a:schemeClr val="tx1">
                    <a:lumMod val="75000"/>
                    <a:lumOff val="25000"/>
                  </a:schemeClr>
                </a:solidFill>
                <a:latin typeface="微软雅黑" pitchFamily="34" charset="-122"/>
                <a:ea typeface="微软雅黑" pitchFamily="34" charset="-122"/>
              </a:rPr>
              <a:t>建立</a:t>
            </a:r>
            <a:r>
              <a:rPr lang="zh-CN" altLang="zh-CN" sz="2400" dirty="0" smtClean="0">
                <a:solidFill>
                  <a:schemeClr val="tx1">
                    <a:lumMod val="75000"/>
                    <a:lumOff val="25000"/>
                  </a:schemeClr>
                </a:solidFill>
                <a:latin typeface="微软雅黑" pitchFamily="34" charset="-122"/>
                <a:ea typeface="微软雅黑" pitchFamily="34" charset="-122"/>
              </a:rPr>
              <a:t>样本工厂和车间</a:t>
            </a:r>
            <a:r>
              <a:rPr lang="zh-CN" altLang="en-US" sz="2400" dirty="0" smtClean="0">
                <a:solidFill>
                  <a:schemeClr val="tx1">
                    <a:lumMod val="75000"/>
                    <a:lumOff val="25000"/>
                  </a:schemeClr>
                </a:solidFill>
                <a:latin typeface="微软雅黑" pitchFamily="34" charset="-122"/>
                <a:ea typeface="微软雅黑" pitchFamily="34" charset="-122"/>
              </a:rPr>
              <a:t>，</a:t>
            </a:r>
            <a:r>
              <a:rPr lang="zh-CN" altLang="zh-CN" sz="2400" dirty="0" smtClean="0">
                <a:solidFill>
                  <a:schemeClr val="tx1">
                    <a:lumMod val="75000"/>
                    <a:lumOff val="25000"/>
                  </a:schemeClr>
                </a:solidFill>
                <a:latin typeface="微软雅黑" pitchFamily="34" charset="-122"/>
                <a:ea typeface="微软雅黑" pitchFamily="34" charset="-122"/>
              </a:rPr>
              <a:t>开设生产管理班、质量管理班、卓越绩效管理班</a:t>
            </a:r>
            <a:r>
              <a:rPr lang="zh-CN" altLang="en-US" sz="2400" dirty="0" smtClean="0">
                <a:solidFill>
                  <a:schemeClr val="tx1">
                    <a:lumMod val="75000"/>
                    <a:lumOff val="25000"/>
                  </a:schemeClr>
                </a:solidFill>
                <a:latin typeface="微软雅黑" pitchFamily="34" charset="-122"/>
                <a:ea typeface="微软雅黑" pitchFamily="34" charset="-122"/>
              </a:rPr>
              <a:t>等，</a:t>
            </a:r>
            <a:r>
              <a:rPr lang="zh-CN" altLang="zh-CN" sz="2400" dirty="0" smtClean="0">
                <a:solidFill>
                  <a:schemeClr val="tx1">
                    <a:lumMod val="75000"/>
                    <a:lumOff val="25000"/>
                  </a:schemeClr>
                </a:solidFill>
                <a:latin typeface="微软雅黑" pitchFamily="34" charset="-122"/>
                <a:ea typeface="微软雅黑" pitchFamily="34" charset="-122"/>
              </a:rPr>
              <a:t>输出</a:t>
            </a:r>
            <a:r>
              <a:rPr lang="zh-CN" altLang="en-US" sz="2400" dirty="0" smtClean="0">
                <a:solidFill>
                  <a:schemeClr val="tx1">
                    <a:lumMod val="75000"/>
                    <a:lumOff val="25000"/>
                  </a:schemeClr>
                </a:solidFill>
                <a:latin typeface="微软雅黑" pitchFamily="34" charset="-122"/>
                <a:ea typeface="微软雅黑" pitchFamily="34" charset="-122"/>
              </a:rPr>
              <a:t>先进的</a:t>
            </a:r>
            <a:r>
              <a:rPr lang="zh-CN" altLang="zh-CN" sz="2400" dirty="0" smtClean="0">
                <a:solidFill>
                  <a:schemeClr val="tx1">
                    <a:lumMod val="75000"/>
                    <a:lumOff val="25000"/>
                  </a:schemeClr>
                </a:solidFill>
                <a:latin typeface="微软雅黑" pitchFamily="34" charset="-122"/>
                <a:ea typeface="微软雅黑" pitchFamily="34" charset="-122"/>
              </a:rPr>
              <a:t>研发设计和管理经验</a:t>
            </a:r>
            <a:r>
              <a:rPr lang="zh-CN" altLang="en-US" sz="2400" dirty="0" smtClean="0">
                <a:solidFill>
                  <a:schemeClr val="tx1">
                    <a:lumMod val="75000"/>
                    <a:lumOff val="25000"/>
                  </a:schemeClr>
                </a:solidFill>
                <a:latin typeface="微软雅黑" pitchFamily="34" charset="-122"/>
                <a:ea typeface="微软雅黑" pitchFamily="34" charset="-122"/>
              </a:rPr>
              <a:t>。</a:t>
            </a:r>
            <a:endParaRPr lang="zh-CN" altLang="en-US" sz="2400" dirty="0">
              <a:solidFill>
                <a:schemeClr val="tx1">
                  <a:lumMod val="75000"/>
                  <a:lumOff val="25000"/>
                </a:schemeClr>
              </a:solidFill>
              <a:latin typeface="微软雅黑" pitchFamily="34" charset="-122"/>
              <a:ea typeface="微软雅黑" pitchFamily="34" charset="-122"/>
            </a:endParaRPr>
          </a:p>
        </p:txBody>
      </p:sp>
      <p:sp>
        <p:nvSpPr>
          <p:cNvPr id="9" name="TextBox 8"/>
          <p:cNvSpPr txBox="1"/>
          <p:nvPr/>
        </p:nvSpPr>
        <p:spPr>
          <a:xfrm>
            <a:off x="3760936" y="880393"/>
            <a:ext cx="3096344" cy="2893100"/>
          </a:xfrm>
          <a:prstGeom prst="rect">
            <a:avLst/>
          </a:prstGeom>
          <a:noFill/>
          <a:ln w="28575">
            <a:solidFill>
              <a:srgbClr val="C00000"/>
            </a:solidFill>
          </a:ln>
        </p:spPr>
        <p:txBody>
          <a:bodyPr wrap="square" rtlCol="0">
            <a:spAutoFit/>
          </a:bodyPr>
          <a:lstStyle/>
          <a:p>
            <a:pPr algn="ctr">
              <a:spcBef>
                <a:spcPts val="1200"/>
              </a:spcBef>
            </a:pPr>
            <a:r>
              <a:rPr lang="zh-CN" altLang="en-US" sz="2800" b="1" dirty="0" smtClean="0">
                <a:solidFill>
                  <a:schemeClr val="tx1">
                    <a:lumMod val="75000"/>
                    <a:lumOff val="25000"/>
                  </a:schemeClr>
                </a:solidFill>
                <a:latin typeface="微软雅黑" pitchFamily="34" charset="-122"/>
                <a:ea typeface="微软雅黑" pitchFamily="34" charset="-122"/>
              </a:rPr>
              <a:t>提供平台</a:t>
            </a:r>
            <a:endParaRPr lang="en-US" altLang="zh-CN" sz="2800" b="1" dirty="0" smtClean="0">
              <a:solidFill>
                <a:schemeClr val="tx1">
                  <a:lumMod val="75000"/>
                  <a:lumOff val="25000"/>
                </a:schemeClr>
              </a:solidFill>
              <a:latin typeface="微软雅黑" pitchFamily="34" charset="-122"/>
              <a:ea typeface="微软雅黑" pitchFamily="34" charset="-122"/>
            </a:endParaRPr>
          </a:p>
          <a:p>
            <a:pPr algn="just">
              <a:spcBef>
                <a:spcPts val="1200"/>
              </a:spcBef>
            </a:pPr>
            <a:r>
              <a:rPr lang="zh-CN" altLang="zh-CN" sz="2400" dirty="0" smtClean="0">
                <a:solidFill>
                  <a:schemeClr val="tx1">
                    <a:lumMod val="75000"/>
                    <a:lumOff val="25000"/>
                  </a:schemeClr>
                </a:solidFill>
                <a:latin typeface="微软雅黑" pitchFamily="34" charset="-122"/>
                <a:ea typeface="微软雅黑" pitchFamily="34" charset="-122"/>
              </a:rPr>
              <a:t>成立纺织材料交易中</a:t>
            </a:r>
            <a:r>
              <a:rPr lang="zh-CN" altLang="en-US" sz="2400" dirty="0" smtClean="0">
                <a:solidFill>
                  <a:schemeClr val="tx1">
                    <a:lumMod val="75000"/>
                    <a:lumOff val="25000"/>
                  </a:schemeClr>
                </a:solidFill>
                <a:latin typeface="微软雅黑" pitchFamily="34" charset="-122"/>
                <a:ea typeface="微软雅黑" pitchFamily="34" charset="-122"/>
              </a:rPr>
              <a:t>心为供应商采购棉纱原料提供信息平台；成立红博面料馆</a:t>
            </a:r>
            <a:r>
              <a:rPr lang="zh-CN" altLang="zh-CN" sz="2400" dirty="0" smtClean="0">
                <a:solidFill>
                  <a:schemeClr val="tx1">
                    <a:lumMod val="75000"/>
                    <a:lumOff val="25000"/>
                  </a:schemeClr>
                </a:solidFill>
                <a:latin typeface="微软雅黑" pitchFamily="34" charset="-122"/>
                <a:ea typeface="微软雅黑" pitchFamily="34" charset="-122"/>
              </a:rPr>
              <a:t>提供样布采选、样布分析、新品开发等服务</a:t>
            </a:r>
            <a:r>
              <a:rPr lang="zh-CN" altLang="en-US" sz="2400" dirty="0" smtClean="0">
                <a:solidFill>
                  <a:schemeClr val="tx1">
                    <a:lumMod val="75000"/>
                    <a:lumOff val="25000"/>
                  </a:schemeClr>
                </a:solidFill>
                <a:latin typeface="微软雅黑" pitchFamily="34" charset="-122"/>
                <a:ea typeface="微软雅黑" pitchFamily="34" charset="-122"/>
              </a:rPr>
              <a:t>。</a:t>
            </a:r>
            <a:endParaRPr lang="zh-CN" altLang="en-US" dirty="0">
              <a:solidFill>
                <a:schemeClr val="tx1">
                  <a:lumMod val="75000"/>
                  <a:lumOff val="25000"/>
                </a:schemeClr>
              </a:solidFill>
              <a:latin typeface="微软雅黑" pitchFamily="34" charset="-122"/>
              <a:ea typeface="微软雅黑" pitchFamily="34" charset="-122"/>
            </a:endParaRPr>
          </a:p>
        </p:txBody>
      </p:sp>
      <p:sp>
        <p:nvSpPr>
          <p:cNvPr id="10" name="TextBox 9"/>
          <p:cNvSpPr txBox="1"/>
          <p:nvPr/>
        </p:nvSpPr>
        <p:spPr>
          <a:xfrm>
            <a:off x="7217320" y="880393"/>
            <a:ext cx="2880000" cy="2893100"/>
          </a:xfrm>
          <a:prstGeom prst="rect">
            <a:avLst/>
          </a:prstGeom>
          <a:noFill/>
          <a:ln w="28575">
            <a:solidFill>
              <a:srgbClr val="C00000"/>
            </a:solidFill>
          </a:ln>
        </p:spPr>
        <p:txBody>
          <a:bodyPr wrap="square" rtlCol="0">
            <a:spAutoFit/>
          </a:bodyPr>
          <a:lstStyle/>
          <a:p>
            <a:pPr algn="ctr">
              <a:spcBef>
                <a:spcPts val="1200"/>
              </a:spcBef>
            </a:pPr>
            <a:r>
              <a:rPr lang="zh-CN" altLang="en-US" sz="2800" b="1" dirty="0" smtClean="0">
                <a:solidFill>
                  <a:schemeClr val="tx1">
                    <a:lumMod val="75000"/>
                    <a:lumOff val="25000"/>
                  </a:schemeClr>
                </a:solidFill>
                <a:latin typeface="微软雅黑" pitchFamily="34" charset="-122"/>
                <a:ea typeface="微软雅黑" pitchFamily="34" charset="-122"/>
              </a:rPr>
              <a:t>资金支持</a:t>
            </a:r>
            <a:endParaRPr lang="en-US" altLang="zh-CN" sz="2800" b="1" dirty="0" smtClean="0">
              <a:solidFill>
                <a:schemeClr val="tx1">
                  <a:lumMod val="75000"/>
                  <a:lumOff val="25000"/>
                </a:schemeClr>
              </a:solidFill>
              <a:latin typeface="微软雅黑" pitchFamily="34" charset="-122"/>
              <a:ea typeface="微软雅黑" pitchFamily="34" charset="-122"/>
            </a:endParaRPr>
          </a:p>
          <a:p>
            <a:pPr algn="just">
              <a:spcBef>
                <a:spcPts val="1200"/>
              </a:spcBef>
            </a:pPr>
            <a:r>
              <a:rPr lang="zh-CN" altLang="en-US" sz="2400" dirty="0" smtClean="0">
                <a:solidFill>
                  <a:schemeClr val="tx1">
                    <a:lumMod val="75000"/>
                    <a:lumOff val="25000"/>
                  </a:schemeClr>
                </a:solidFill>
                <a:latin typeface="微软雅黑" pitchFamily="34" charset="-122"/>
                <a:ea typeface="微软雅黑" pitchFamily="34" charset="-122"/>
              </a:rPr>
              <a:t>在扶持供应商方面，集团</a:t>
            </a:r>
            <a:r>
              <a:rPr lang="zh-CN" altLang="zh-CN" sz="2400" dirty="0" smtClean="0">
                <a:solidFill>
                  <a:schemeClr val="tx1">
                    <a:lumMod val="75000"/>
                    <a:lumOff val="25000"/>
                  </a:schemeClr>
                </a:solidFill>
                <a:latin typeface="微软雅黑" pitchFamily="34" charset="-122"/>
                <a:ea typeface="微软雅黑" pitchFamily="34" charset="-122"/>
              </a:rPr>
              <a:t>每年通过集团阿福小贷公司对供应商提供资金支持</a:t>
            </a:r>
            <a:r>
              <a:rPr lang="zh-CN" altLang="en-US" sz="2400" dirty="0" smtClean="0">
                <a:solidFill>
                  <a:schemeClr val="tx1">
                    <a:lumMod val="75000"/>
                    <a:lumOff val="25000"/>
                  </a:schemeClr>
                </a:solidFill>
                <a:latin typeface="微软雅黑" pitchFamily="34" charset="-122"/>
                <a:ea typeface="微软雅黑" pitchFamily="34" charset="-122"/>
              </a:rPr>
              <a:t>，帮助供应商应对资金周转困难。</a:t>
            </a:r>
            <a:endParaRPr lang="zh-CN" altLang="en-US" dirty="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http://t10.baidu.com/it/u=2133802080,633163572&amp;fm=173&amp;app=25&amp;f=JPEG?w=600&amp;h=399&amp;s=F08049B6481028CC14A797A20300E00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2052" name="AutoShape 4" descr="http://t10.baidu.com/it/u=2133802080,633163572&amp;fm=173&amp;app=25&amp;f=JPEG?w=600&amp;h=399&amp;s=F08049B6481028CC14A797A20300E00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2054" name="Picture 6" descr="http://imgs.ebrun.com/resources/2018_04/2018_04_21/2018042177915242713198494.jpg"/>
          <p:cNvPicPr>
            <a:picLocks noChangeAspect="1" noChangeArrowheads="1"/>
          </p:cNvPicPr>
          <p:nvPr/>
        </p:nvPicPr>
        <p:blipFill>
          <a:blip r:embed="rId2" cstate="print"/>
          <a:srcRect b="2919"/>
          <a:stretch>
            <a:fillRect/>
          </a:stretch>
        </p:blipFill>
        <p:spPr bwMode="auto">
          <a:xfrm>
            <a:off x="2464792" y="2248545"/>
            <a:ext cx="5229225" cy="3384376"/>
          </a:xfrm>
          <a:prstGeom prst="rect">
            <a:avLst/>
          </a:prstGeom>
          <a:noFill/>
        </p:spPr>
      </p:pic>
      <p:sp>
        <p:nvSpPr>
          <p:cNvPr id="7" name="TextBox 6"/>
          <p:cNvSpPr txBox="1"/>
          <p:nvPr/>
        </p:nvSpPr>
        <p:spPr>
          <a:xfrm>
            <a:off x="664592" y="736377"/>
            <a:ext cx="9217024" cy="1400109"/>
          </a:xfrm>
          <a:prstGeom prst="rect">
            <a:avLst/>
          </a:prstGeom>
          <a:noFill/>
        </p:spPr>
        <p:txBody>
          <a:bodyPr wrap="square" lIns="106409" tIns="53204" rIns="106409" bIns="53204" rtlCol="0">
            <a:spAutoFit/>
          </a:bodyPr>
          <a:lstStyle/>
          <a:p>
            <a:pPr algn="just">
              <a:spcBef>
                <a:spcPts val="1200"/>
              </a:spcBef>
            </a:pPr>
            <a:r>
              <a:rPr lang="en-US" altLang="zh-CN" sz="2800" b="1" dirty="0" smtClean="0">
                <a:solidFill>
                  <a:schemeClr val="tx1">
                    <a:lumMod val="75000"/>
                    <a:lumOff val="25000"/>
                  </a:schemeClr>
                </a:solidFill>
                <a:latin typeface="微软雅黑" pitchFamily="34" charset="-122"/>
                <a:ea typeface="微软雅黑" pitchFamily="34" charset="-122"/>
              </a:rPr>
              <a:t>2018</a:t>
            </a:r>
            <a:r>
              <a:rPr lang="zh-CN" altLang="en-US" sz="2800" b="1" dirty="0" smtClean="0">
                <a:solidFill>
                  <a:schemeClr val="tx1">
                    <a:lumMod val="75000"/>
                    <a:lumOff val="25000"/>
                  </a:schemeClr>
                </a:solidFill>
                <a:latin typeface="微软雅黑" pitchFamily="34" charset="-122"/>
                <a:ea typeface="微软雅黑" pitchFamily="34" charset="-122"/>
              </a:rPr>
              <a:t>年</a:t>
            </a:r>
            <a:r>
              <a:rPr lang="en-US" altLang="zh-CN" sz="2800" b="1" dirty="0" smtClean="0">
                <a:solidFill>
                  <a:schemeClr val="tx1">
                    <a:lumMod val="75000"/>
                    <a:lumOff val="25000"/>
                  </a:schemeClr>
                </a:solidFill>
                <a:latin typeface="微软雅黑" pitchFamily="34" charset="-122"/>
                <a:ea typeface="微软雅黑" pitchFamily="34" charset="-122"/>
              </a:rPr>
              <a:t>4</a:t>
            </a:r>
            <a:r>
              <a:rPr lang="zh-CN" altLang="en-US" sz="2800" b="1" dirty="0" smtClean="0">
                <a:solidFill>
                  <a:schemeClr val="tx1">
                    <a:lumMod val="75000"/>
                    <a:lumOff val="25000"/>
                  </a:schemeClr>
                </a:solidFill>
                <a:latin typeface="微软雅黑" pitchFamily="34" charset="-122"/>
                <a:ea typeface="微软雅黑" pitchFamily="34" charset="-122"/>
              </a:rPr>
              <a:t>月</a:t>
            </a:r>
            <a:r>
              <a:rPr lang="en-US" altLang="zh-CN" sz="2800" b="1" dirty="0" smtClean="0">
                <a:solidFill>
                  <a:schemeClr val="tx1">
                    <a:lumMod val="75000"/>
                    <a:lumOff val="25000"/>
                  </a:schemeClr>
                </a:solidFill>
                <a:latin typeface="微软雅黑" pitchFamily="34" charset="-122"/>
                <a:ea typeface="微软雅黑" pitchFamily="34" charset="-122"/>
              </a:rPr>
              <a:t>20</a:t>
            </a:r>
            <a:r>
              <a:rPr lang="zh-CN" altLang="en-US" sz="2800" b="1" dirty="0" smtClean="0">
                <a:solidFill>
                  <a:schemeClr val="tx1">
                    <a:lumMod val="75000"/>
                    <a:lumOff val="25000"/>
                  </a:schemeClr>
                </a:solidFill>
                <a:latin typeface="微软雅黑" pitchFamily="34" charset="-122"/>
                <a:ea typeface="微软雅黑" pitchFamily="34" charset="-122"/>
              </a:rPr>
              <a:t>日，京东与红豆股份达成无界零售战略合作，这也是京东在时尚业首个无界零售战略合作。双方将在无界零售、特色智慧门店打造、品牌传播无界方面深度合作。</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5895" y="973737"/>
            <a:ext cx="8334251" cy="1830996"/>
          </a:xfrm>
          <a:prstGeom prst="rect">
            <a:avLst/>
          </a:prstGeom>
          <a:noFill/>
        </p:spPr>
        <p:txBody>
          <a:bodyPr wrap="square" lIns="106409" tIns="53204" rIns="106409" bIns="53204" rtlCol="0">
            <a:spAutoFit/>
          </a:bodyPr>
          <a:lstStyle/>
          <a:p>
            <a:pPr algn="just"/>
            <a:r>
              <a:rPr lang="zh-CN" altLang="zh-CN" sz="2800" b="1" dirty="0" smtClean="0">
                <a:solidFill>
                  <a:schemeClr val="tx1">
                    <a:lumMod val="75000"/>
                    <a:lumOff val="25000"/>
                  </a:schemeClr>
                </a:solidFill>
                <a:latin typeface="微软雅黑" pitchFamily="34" charset="-122"/>
                <a:ea typeface="微软雅黑" pitchFamily="34" charset="-122"/>
              </a:rPr>
              <a:t>红豆在</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zh-CN" sz="2800" b="1" dirty="0" smtClean="0">
                <a:solidFill>
                  <a:schemeClr val="tx1">
                    <a:lumMod val="75000"/>
                    <a:lumOff val="25000"/>
                  </a:schemeClr>
                </a:solidFill>
                <a:latin typeface="微软雅黑" pitchFamily="34" charset="-122"/>
                <a:ea typeface="微软雅黑" pitchFamily="34" charset="-122"/>
              </a:rPr>
              <a:t>八方共赢</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zh-CN" sz="2800" b="1" dirty="0" smtClean="0">
                <a:solidFill>
                  <a:schemeClr val="tx1">
                    <a:lumMod val="75000"/>
                    <a:lumOff val="25000"/>
                  </a:schemeClr>
                </a:solidFill>
                <a:latin typeface="微软雅黑" pitchFamily="34" charset="-122"/>
                <a:ea typeface="微软雅黑" pitchFamily="34" charset="-122"/>
              </a:rPr>
              <a:t>理念驱动下，全力构建优质产业链。坚持严格化管理和专业化支持，与合作伙伴携手共同成长，形成</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zh-CN" sz="2800" b="1" dirty="0" smtClean="0">
                <a:solidFill>
                  <a:schemeClr val="tx1">
                    <a:lumMod val="75000"/>
                    <a:lumOff val="25000"/>
                  </a:schemeClr>
                </a:solidFill>
                <a:latin typeface="微软雅黑" pitchFamily="34" charset="-122"/>
                <a:ea typeface="微软雅黑" pitchFamily="34" charset="-122"/>
              </a:rPr>
              <a:t>利益与命运共同体</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zh-CN" sz="2800" b="1" dirty="0" smtClean="0">
                <a:solidFill>
                  <a:schemeClr val="tx1">
                    <a:lumMod val="75000"/>
                    <a:lumOff val="25000"/>
                  </a:schemeClr>
                </a:solidFill>
                <a:latin typeface="微软雅黑" pitchFamily="34" charset="-122"/>
                <a:ea typeface="微软雅黑" pitchFamily="34" charset="-122"/>
              </a:rPr>
              <a:t>；同时，坚持自主研发，锐意创新，提升市场服务能力。</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5" name="TextBox 4"/>
          <p:cNvSpPr txBox="1"/>
          <p:nvPr/>
        </p:nvSpPr>
        <p:spPr>
          <a:xfrm>
            <a:off x="1135895" y="2988486"/>
            <a:ext cx="8334251" cy="2041310"/>
          </a:xfrm>
          <a:prstGeom prst="rect">
            <a:avLst/>
          </a:prstGeom>
          <a:noFill/>
        </p:spPr>
        <p:txBody>
          <a:bodyPr wrap="square" lIns="106409" tIns="53204" rIns="106409" bIns="53204" rtlCol="0">
            <a:spAutoFit/>
          </a:bodyPr>
          <a:lstStyle/>
          <a:p>
            <a:pPr>
              <a:spcBef>
                <a:spcPts val="698"/>
              </a:spcBef>
            </a:pPr>
            <a:r>
              <a:rPr lang="zh-CN" altLang="zh-CN" sz="1900" b="1" dirty="0" smtClean="0">
                <a:solidFill>
                  <a:schemeClr val="tx1">
                    <a:lumMod val="75000"/>
                    <a:lumOff val="25000"/>
                  </a:schemeClr>
                </a:solidFill>
                <a:latin typeface="微软雅黑" pitchFamily="34" charset="-122"/>
                <a:ea typeface="微软雅黑" pitchFamily="34" charset="-122"/>
              </a:rPr>
              <a:t>利益相关方证言：</a:t>
            </a:r>
            <a:endParaRPr lang="zh-CN" altLang="zh-CN" sz="1900" dirty="0" smtClean="0">
              <a:solidFill>
                <a:schemeClr val="tx1">
                  <a:lumMod val="75000"/>
                  <a:lumOff val="25000"/>
                </a:schemeClr>
              </a:solidFill>
              <a:latin typeface="微软雅黑" pitchFamily="34" charset="-122"/>
              <a:ea typeface="微软雅黑" pitchFamily="34" charset="-122"/>
            </a:endParaRPr>
          </a:p>
          <a:p>
            <a:pPr>
              <a:spcBef>
                <a:spcPts val="698"/>
              </a:spcBef>
            </a:pPr>
            <a:r>
              <a:rPr lang="zh-CN" altLang="zh-CN" sz="1900" dirty="0" smtClean="0">
                <a:solidFill>
                  <a:schemeClr val="tx1">
                    <a:lumMod val="75000"/>
                    <a:lumOff val="25000"/>
                  </a:schemeClr>
                </a:solidFill>
                <a:latin typeface="微软雅黑" pitchFamily="34" charset="-122"/>
                <a:ea typeface="微软雅黑" pitchFamily="34" charset="-122"/>
              </a:rPr>
              <a:t>华北区域加盟商林明杰，</a:t>
            </a:r>
            <a:r>
              <a:rPr lang="en-US" altLang="zh-CN" sz="1900" dirty="0" smtClean="0">
                <a:solidFill>
                  <a:schemeClr val="tx1">
                    <a:lumMod val="75000"/>
                    <a:lumOff val="25000"/>
                  </a:schemeClr>
                </a:solidFill>
                <a:latin typeface="微软雅黑" pitchFamily="34" charset="-122"/>
                <a:ea typeface="微软雅黑" pitchFamily="34" charset="-122"/>
              </a:rPr>
              <a:t>2014</a:t>
            </a:r>
            <a:r>
              <a:rPr lang="zh-CN" altLang="zh-CN" sz="1900" dirty="0" smtClean="0">
                <a:solidFill>
                  <a:schemeClr val="tx1">
                    <a:lumMod val="75000"/>
                    <a:lumOff val="25000"/>
                  </a:schemeClr>
                </a:solidFill>
                <a:latin typeface="微软雅黑" pitchFamily="34" charset="-122"/>
                <a:ea typeface="微软雅黑" pitchFamily="34" charset="-122"/>
              </a:rPr>
              <a:t>年开始与红豆的合作由批发模式转向加盟联营合作。目前已在河北、山西、北京、天津等地区总计开设十多家门店。</a:t>
            </a:r>
            <a:endParaRPr lang="en-US" altLang="zh-CN" sz="1900" dirty="0" smtClean="0">
              <a:solidFill>
                <a:schemeClr val="tx1">
                  <a:lumMod val="75000"/>
                  <a:lumOff val="25000"/>
                </a:schemeClr>
              </a:solidFill>
              <a:latin typeface="微软雅黑" pitchFamily="34" charset="-122"/>
              <a:ea typeface="微软雅黑" pitchFamily="34" charset="-122"/>
            </a:endParaRPr>
          </a:p>
          <a:p>
            <a:pPr>
              <a:spcBef>
                <a:spcPts val="698"/>
              </a:spcBef>
            </a:pPr>
            <a:r>
              <a:rPr lang="en-US" altLang="zh-CN" sz="1900" dirty="0" smtClean="0">
                <a:solidFill>
                  <a:schemeClr val="tx1">
                    <a:lumMod val="75000"/>
                    <a:lumOff val="25000"/>
                  </a:schemeClr>
                </a:solidFill>
                <a:latin typeface="微软雅黑" pitchFamily="34" charset="-122"/>
                <a:ea typeface="微软雅黑" pitchFamily="34" charset="-122"/>
              </a:rPr>
              <a:t>2017</a:t>
            </a:r>
            <a:r>
              <a:rPr lang="zh-CN" altLang="zh-CN" sz="1900" dirty="0" smtClean="0">
                <a:solidFill>
                  <a:schemeClr val="tx1">
                    <a:lumMod val="75000"/>
                    <a:lumOff val="25000"/>
                  </a:schemeClr>
                </a:solidFill>
                <a:latin typeface="微软雅黑" pitchFamily="34" charset="-122"/>
                <a:ea typeface="微软雅黑" pitchFamily="34" charset="-122"/>
              </a:rPr>
              <a:t>年，林明杰的专卖店开展多次促销活动。活动的前、中、后期，公司营业主管、陈列专员等都会来到店里，给林明杰做活动安排和陈列规划，公司策划人员会结合当地市场的实际情况，做出因地制宜的促销方案。</a:t>
            </a:r>
            <a:endParaRPr lang="zh-CN" altLang="en-US" sz="1900" dirty="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图片\_D6P0027.JPG"/>
          <p:cNvPicPr>
            <a:picLocks noChangeAspect="1" noChangeArrowheads="1"/>
          </p:cNvPicPr>
          <p:nvPr/>
        </p:nvPicPr>
        <p:blipFill>
          <a:blip r:embed="rId3" cstate="print"/>
          <a:srcRect/>
          <a:stretch>
            <a:fillRect/>
          </a:stretch>
        </p:blipFill>
        <p:spPr bwMode="auto">
          <a:xfrm>
            <a:off x="5771690" y="2425523"/>
            <a:ext cx="4456116" cy="2537991"/>
          </a:xfrm>
          <a:prstGeom prst="rect">
            <a:avLst/>
          </a:prstGeom>
          <a:ln>
            <a:noFill/>
          </a:ln>
          <a:effectLst>
            <a:outerShdw blurRad="190500" algn="tl" rotWithShape="0">
              <a:srgbClr val="000000">
                <a:alpha val="70000"/>
              </a:srgbClr>
            </a:outerShdw>
          </a:effectLst>
        </p:spPr>
      </p:pic>
      <p:sp>
        <p:nvSpPr>
          <p:cNvPr id="6" name="TextBox 5"/>
          <p:cNvSpPr txBox="1"/>
          <p:nvPr/>
        </p:nvSpPr>
        <p:spPr>
          <a:xfrm>
            <a:off x="2146107" y="3550468"/>
            <a:ext cx="3451558" cy="1553997"/>
          </a:xfrm>
          <a:prstGeom prst="rect">
            <a:avLst/>
          </a:prstGeom>
          <a:noFill/>
        </p:spPr>
        <p:txBody>
          <a:bodyPr wrap="square" lIns="106409" tIns="53204" rIns="106409" bIns="53204" rtlCol="0">
            <a:spAutoFit/>
          </a:bodyPr>
          <a:lstStyle/>
          <a:p>
            <a:pPr algn="just"/>
            <a:r>
              <a:rPr lang="en-US" altLang="zh-CN" sz="2800" b="1" dirty="0" smtClean="0">
                <a:solidFill>
                  <a:schemeClr val="tx1">
                    <a:lumMod val="75000"/>
                    <a:lumOff val="25000"/>
                  </a:schemeClr>
                </a:solidFill>
                <a:latin typeface="微软雅黑" pitchFamily="34" charset="-122"/>
                <a:ea typeface="微软雅黑" pitchFamily="34" charset="-122"/>
              </a:rPr>
              <a:t>2017</a:t>
            </a:r>
            <a:r>
              <a:rPr lang="zh-CN" altLang="en-US" sz="2800" b="1" dirty="0" smtClean="0">
                <a:solidFill>
                  <a:schemeClr val="tx1">
                    <a:lumMod val="75000"/>
                    <a:lumOff val="25000"/>
                  </a:schemeClr>
                </a:solidFill>
                <a:latin typeface="微软雅黑" pitchFamily="34" charset="-122"/>
                <a:ea typeface="微软雅黑" pitchFamily="34" charset="-122"/>
              </a:rPr>
              <a:t>年集团缴纳税收</a:t>
            </a:r>
            <a:r>
              <a:rPr lang="en-US" altLang="zh-CN" sz="3300" b="1" dirty="0" smtClean="0">
                <a:solidFill>
                  <a:srgbClr val="C00000"/>
                </a:solidFill>
                <a:latin typeface="微软雅黑" pitchFamily="34" charset="-122"/>
                <a:ea typeface="微软雅黑" pitchFamily="34" charset="-122"/>
              </a:rPr>
              <a:t>8.9</a:t>
            </a:r>
            <a:r>
              <a:rPr lang="zh-CN" altLang="en-US" sz="3300" b="1" dirty="0" smtClean="0">
                <a:solidFill>
                  <a:srgbClr val="C00000"/>
                </a:solidFill>
                <a:latin typeface="微软雅黑" pitchFamily="34" charset="-122"/>
                <a:ea typeface="微软雅黑" pitchFamily="34" charset="-122"/>
              </a:rPr>
              <a:t>亿</a:t>
            </a:r>
            <a:r>
              <a:rPr lang="zh-CN" altLang="en-US" sz="2800" b="1" dirty="0" smtClean="0">
                <a:solidFill>
                  <a:schemeClr val="tx1">
                    <a:lumMod val="75000"/>
                    <a:lumOff val="25000"/>
                  </a:schemeClr>
                </a:solidFill>
                <a:latin typeface="微软雅黑" pitchFamily="34" charset="-122"/>
                <a:ea typeface="微软雅黑" pitchFamily="34" charset="-122"/>
              </a:rPr>
              <a:t>，同比增长</a:t>
            </a:r>
            <a:r>
              <a:rPr lang="en-US" altLang="zh-CN" sz="3300" b="1" dirty="0" smtClean="0">
                <a:solidFill>
                  <a:srgbClr val="C00000"/>
                </a:solidFill>
                <a:latin typeface="微软雅黑" pitchFamily="34" charset="-122"/>
                <a:ea typeface="微软雅黑" pitchFamily="34" charset="-122"/>
              </a:rPr>
              <a:t>39.46%</a:t>
            </a:r>
            <a:endParaRPr lang="zh-CN" altLang="en-US" sz="3300" b="1" dirty="0">
              <a:solidFill>
                <a:srgbClr val="C00000"/>
              </a:solidFill>
              <a:latin typeface="微软雅黑" pitchFamily="34" charset="-122"/>
              <a:ea typeface="微软雅黑" pitchFamily="34" charset="-122"/>
            </a:endParaRPr>
          </a:p>
        </p:txBody>
      </p:sp>
      <p:grpSp>
        <p:nvGrpSpPr>
          <p:cNvPr id="2" name="组合 20"/>
          <p:cNvGrpSpPr>
            <a:grpSpLocks/>
          </p:cNvGrpSpPr>
          <p:nvPr/>
        </p:nvGrpSpPr>
        <p:grpSpPr bwMode="auto">
          <a:xfrm>
            <a:off x="462420" y="1139978"/>
            <a:ext cx="5135392" cy="1955260"/>
            <a:chOff x="251520" y="2420888"/>
            <a:chExt cx="4392613" cy="1694359"/>
          </a:xfrm>
        </p:grpSpPr>
        <p:sp>
          <p:nvSpPr>
            <p:cNvPr id="12" name="矩形 4"/>
            <p:cNvSpPr>
              <a:spLocks noChangeArrowheads="1"/>
            </p:cNvSpPr>
            <p:nvPr/>
          </p:nvSpPr>
          <p:spPr bwMode="auto">
            <a:xfrm>
              <a:off x="251520" y="2420888"/>
              <a:ext cx="4356100" cy="792163"/>
            </a:xfrm>
            <a:prstGeom prst="rect">
              <a:avLst/>
            </a:prstGeom>
            <a:solidFill>
              <a:srgbClr val="C00000"/>
            </a:solidFill>
            <a:ln w="9525">
              <a:noFill/>
              <a:miter lim="800000"/>
              <a:headEnd/>
              <a:tailEnd/>
            </a:ln>
          </p:spPr>
          <p:txBody>
            <a:bodyPr anchor="ctr"/>
            <a:lstStyle/>
            <a:p>
              <a:pPr algn="ctr"/>
              <a:endParaRPr lang="zh-CN" altLang="zh-CN" sz="3300" dirty="0">
                <a:solidFill>
                  <a:srgbClr val="FFFFFF"/>
                </a:solidFill>
                <a:latin typeface="微软雅黑" pitchFamily="34" charset="-122"/>
                <a:ea typeface="微软雅黑" pitchFamily="34" charset="-122"/>
                <a:sym typeface="宋体" pitchFamily="2" charset="-122"/>
              </a:endParaRPr>
            </a:p>
          </p:txBody>
        </p:sp>
        <p:sp>
          <p:nvSpPr>
            <p:cNvPr id="13" name="TextBox 5"/>
            <p:cNvSpPr>
              <a:spLocks noChangeArrowheads="1"/>
            </p:cNvSpPr>
            <p:nvPr/>
          </p:nvSpPr>
          <p:spPr bwMode="auto">
            <a:xfrm>
              <a:off x="416619" y="2505026"/>
              <a:ext cx="4101059" cy="523875"/>
            </a:xfrm>
            <a:prstGeom prst="rect">
              <a:avLst/>
            </a:prstGeom>
            <a:noFill/>
            <a:ln w="9525">
              <a:noFill/>
              <a:miter lim="800000"/>
              <a:headEnd/>
              <a:tailEnd/>
            </a:ln>
          </p:spPr>
          <p:txBody>
            <a:bodyPr>
              <a:spAutoFit/>
            </a:bodyPr>
            <a:lstStyle/>
            <a:p>
              <a:pPr algn="ctr"/>
              <a:r>
                <a:rPr lang="en-US" altLang="zh-CN" sz="3300" b="1" dirty="0">
                  <a:solidFill>
                    <a:srgbClr val="FFFFFF"/>
                  </a:solidFill>
                  <a:latin typeface="微软雅黑" pitchFamily="34" charset="-122"/>
                  <a:ea typeface="微软雅黑" pitchFamily="34" charset="-122"/>
                  <a:sym typeface="Impact" pitchFamily="34" charset="0"/>
                </a:rPr>
                <a:t>6</a:t>
              </a:r>
              <a:r>
                <a:rPr lang="zh-CN" altLang="en-US" sz="3300" b="1" dirty="0">
                  <a:solidFill>
                    <a:srgbClr val="FFFFFF"/>
                  </a:solidFill>
                  <a:latin typeface="微软雅黑" pitchFamily="34" charset="-122"/>
                  <a:ea typeface="微软雅黑" pitchFamily="34" charset="-122"/>
                  <a:sym typeface="Impact" pitchFamily="34" charset="0"/>
                </a:rPr>
                <a:t>、与政府共赢</a:t>
              </a:r>
            </a:p>
          </p:txBody>
        </p:sp>
        <p:sp>
          <p:nvSpPr>
            <p:cNvPr id="14" name="TextBox 13"/>
            <p:cNvSpPr txBox="1"/>
            <p:nvPr/>
          </p:nvSpPr>
          <p:spPr>
            <a:xfrm>
              <a:off x="251520" y="3284741"/>
              <a:ext cx="4392613" cy="830506"/>
            </a:xfrm>
            <a:prstGeom prst="rect">
              <a:avLst/>
            </a:prstGeom>
            <a:solidFill>
              <a:schemeClr val="bg1">
                <a:lumMod val="95000"/>
              </a:schemeClr>
            </a:solidFill>
            <a:ln w="3175">
              <a:noFill/>
            </a:ln>
          </p:spPr>
          <p:txBody>
            <a:bodyPr>
              <a:spAutoFit/>
            </a:bodyPr>
            <a:lstStyle/>
            <a:p>
              <a:pPr>
                <a:buFont typeface="Arial" charset="0"/>
                <a:buNone/>
                <a:defRPr/>
              </a:pPr>
              <a:r>
                <a:rPr lang="zh-CN" altLang="en-US" sz="2800" b="1" dirty="0">
                  <a:solidFill>
                    <a:schemeClr val="tx1">
                      <a:lumMod val="75000"/>
                      <a:lumOff val="25000"/>
                    </a:schemeClr>
                  </a:solidFill>
                  <a:latin typeface="微软雅黑" pitchFamily="34" charset="-122"/>
                  <a:ea typeface="微软雅黑" pitchFamily="34" charset="-122"/>
                </a:rPr>
                <a:t>就是要多在解决就业、缴纳税收、维护稳定上作</a:t>
              </a:r>
              <a:r>
                <a:rPr lang="zh-CN" altLang="en-US" sz="2800" b="1" dirty="0" smtClean="0">
                  <a:solidFill>
                    <a:schemeClr val="tx1">
                      <a:lumMod val="75000"/>
                      <a:lumOff val="25000"/>
                    </a:schemeClr>
                  </a:solidFill>
                  <a:latin typeface="微软雅黑" pitchFamily="34" charset="-122"/>
                  <a:ea typeface="微软雅黑" pitchFamily="34" charset="-122"/>
                </a:rPr>
                <a:t>贡献。</a:t>
              </a:r>
              <a:endParaRPr lang="zh-CN" altLang="en-US" sz="2800" b="1" dirty="0">
                <a:solidFill>
                  <a:schemeClr val="tx1">
                    <a:lumMod val="75000"/>
                    <a:lumOff val="25000"/>
                  </a:schemeClr>
                </a:solidFill>
                <a:latin typeface="微软雅黑" pitchFamily="34" charset="-122"/>
                <a:ea typeface="微软雅黑" pitchFamily="34" charset="-122"/>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0"/>
          <p:cNvGrpSpPr>
            <a:grpSpLocks/>
          </p:cNvGrpSpPr>
          <p:nvPr/>
        </p:nvGrpSpPr>
        <p:grpSpPr bwMode="auto">
          <a:xfrm>
            <a:off x="4082348" y="2137422"/>
            <a:ext cx="5135392" cy="1955262"/>
            <a:chOff x="179512" y="3429000"/>
            <a:chExt cx="4392613" cy="1694359"/>
          </a:xfrm>
        </p:grpSpPr>
        <p:sp>
          <p:nvSpPr>
            <p:cNvPr id="14" name="矩形 4"/>
            <p:cNvSpPr>
              <a:spLocks noChangeArrowheads="1"/>
            </p:cNvSpPr>
            <p:nvPr/>
          </p:nvSpPr>
          <p:spPr bwMode="auto">
            <a:xfrm>
              <a:off x="179512" y="3429000"/>
              <a:ext cx="4356100" cy="792163"/>
            </a:xfrm>
            <a:prstGeom prst="rect">
              <a:avLst/>
            </a:prstGeom>
            <a:solidFill>
              <a:srgbClr val="C00000"/>
            </a:solidFill>
            <a:ln w="9525">
              <a:noFill/>
              <a:miter lim="800000"/>
              <a:headEnd/>
              <a:tailEnd/>
            </a:ln>
          </p:spPr>
          <p:txBody>
            <a:bodyPr anchor="ctr"/>
            <a:lstStyle/>
            <a:p>
              <a:pPr algn="ctr"/>
              <a:endParaRPr lang="zh-CN" altLang="zh-CN" sz="3300" dirty="0">
                <a:solidFill>
                  <a:srgbClr val="FFFFFF"/>
                </a:solidFill>
                <a:latin typeface="宋体" pitchFamily="2" charset="-122"/>
                <a:sym typeface="宋体" pitchFamily="2" charset="-122"/>
              </a:endParaRPr>
            </a:p>
          </p:txBody>
        </p:sp>
        <p:sp>
          <p:nvSpPr>
            <p:cNvPr id="15" name="TextBox 5"/>
            <p:cNvSpPr>
              <a:spLocks noChangeArrowheads="1"/>
            </p:cNvSpPr>
            <p:nvPr/>
          </p:nvSpPr>
          <p:spPr bwMode="auto">
            <a:xfrm>
              <a:off x="251521" y="3514725"/>
              <a:ext cx="4230538" cy="523875"/>
            </a:xfrm>
            <a:prstGeom prst="rect">
              <a:avLst/>
            </a:prstGeom>
            <a:noFill/>
            <a:ln w="9525">
              <a:noFill/>
              <a:miter lim="800000"/>
              <a:headEnd/>
              <a:tailEnd/>
            </a:ln>
          </p:spPr>
          <p:txBody>
            <a:bodyPr>
              <a:spAutoFit/>
            </a:bodyPr>
            <a:lstStyle/>
            <a:p>
              <a:pPr algn="ctr"/>
              <a:r>
                <a:rPr lang="en-US" altLang="zh-CN" sz="3300" b="1" dirty="0">
                  <a:solidFill>
                    <a:srgbClr val="FFFFFF"/>
                  </a:solidFill>
                  <a:latin typeface="微软雅黑" pitchFamily="34" charset="-122"/>
                  <a:ea typeface="微软雅黑" pitchFamily="34" charset="-122"/>
                  <a:sym typeface="Impact" pitchFamily="34" charset="0"/>
                </a:rPr>
                <a:t>7</a:t>
              </a:r>
              <a:r>
                <a:rPr lang="zh-CN" altLang="en-US" sz="3300" b="1" dirty="0">
                  <a:solidFill>
                    <a:srgbClr val="FFFFFF"/>
                  </a:solidFill>
                  <a:latin typeface="微软雅黑" pitchFamily="34" charset="-122"/>
                  <a:ea typeface="微软雅黑" pitchFamily="34" charset="-122"/>
                  <a:sym typeface="Impact" pitchFamily="34" charset="0"/>
                </a:rPr>
                <a:t>、与环境共赢</a:t>
              </a:r>
            </a:p>
          </p:txBody>
        </p:sp>
        <p:sp>
          <p:nvSpPr>
            <p:cNvPr id="16" name="TextBox 15"/>
            <p:cNvSpPr txBox="1"/>
            <p:nvPr/>
          </p:nvSpPr>
          <p:spPr>
            <a:xfrm>
              <a:off x="179512" y="4292853"/>
              <a:ext cx="4392613" cy="830506"/>
            </a:xfrm>
            <a:prstGeom prst="rect">
              <a:avLst/>
            </a:prstGeom>
            <a:solidFill>
              <a:schemeClr val="bg1">
                <a:lumMod val="95000"/>
              </a:schemeClr>
            </a:solidFill>
            <a:ln w="3175">
              <a:noFill/>
            </a:ln>
          </p:spPr>
          <p:txBody>
            <a:bodyPr>
              <a:spAutoFit/>
            </a:bodyPr>
            <a:lstStyle/>
            <a:p>
              <a:pPr>
                <a:buFont typeface="Arial" charset="0"/>
                <a:buNone/>
                <a:defRPr/>
              </a:pPr>
              <a:r>
                <a:rPr lang="zh-CN" altLang="en-US" sz="2800" b="1" dirty="0">
                  <a:solidFill>
                    <a:schemeClr val="tx1">
                      <a:lumMod val="75000"/>
                      <a:lumOff val="25000"/>
                    </a:schemeClr>
                  </a:solidFill>
                  <a:latin typeface="微软雅黑" pitchFamily="34" charset="-122"/>
                  <a:ea typeface="微软雅黑" pitchFamily="34" charset="-122"/>
                </a:rPr>
                <a:t>就是要做到人与环境协可持续发展，达到</a:t>
              </a:r>
              <a:r>
                <a:rPr lang="zh-CN" altLang="en-US" sz="2800" b="1" dirty="0" smtClean="0">
                  <a:solidFill>
                    <a:schemeClr val="tx1">
                      <a:lumMod val="75000"/>
                      <a:lumOff val="25000"/>
                    </a:schemeClr>
                  </a:solidFill>
                  <a:latin typeface="微软雅黑" pitchFamily="34" charset="-122"/>
                  <a:ea typeface="微软雅黑" pitchFamily="34" charset="-122"/>
                </a:rPr>
                <a:t>生态平衡。</a:t>
              </a:r>
              <a:endParaRPr lang="zh-CN" altLang="en-US" sz="2800" b="1" dirty="0">
                <a:solidFill>
                  <a:schemeClr val="tx1">
                    <a:lumMod val="75000"/>
                    <a:lumOff val="25000"/>
                  </a:schemeClr>
                </a:solidFill>
                <a:latin typeface="微软雅黑" pitchFamily="34" charset="-122"/>
                <a:ea typeface="微软雅黑" pitchFamily="34" charset="-122"/>
              </a:endParaRPr>
            </a:p>
          </p:txBody>
        </p:sp>
      </p:grpSp>
      <p:pic>
        <p:nvPicPr>
          <p:cNvPr id="12" name="图片 2" descr="鹊桥2"/>
          <p:cNvPicPr>
            <a:picLocks noChangeAspect="1"/>
          </p:cNvPicPr>
          <p:nvPr/>
        </p:nvPicPr>
        <p:blipFill>
          <a:blip r:embed="rId3" cstate="print"/>
          <a:stretch>
            <a:fillRect/>
          </a:stretch>
        </p:blipFill>
        <p:spPr>
          <a:xfrm>
            <a:off x="447794" y="2465033"/>
            <a:ext cx="2861792" cy="1662222"/>
          </a:xfrm>
          <a:prstGeom prst="roundRect">
            <a:avLst/>
          </a:prstGeom>
          <a:noFill/>
          <a:ln w="9525">
            <a:noFill/>
          </a:ln>
          <a:effectLst>
            <a:outerShdw blurRad="101600" dist="63500" dir="2700000" algn="tl" rotWithShape="0">
              <a:prstClr val="black">
                <a:alpha val="40000"/>
              </a:prstClr>
            </a:outerShdw>
          </a:effectLst>
        </p:spPr>
      </p:pic>
      <p:pic>
        <p:nvPicPr>
          <p:cNvPr id="13" name="图片 12" descr="红豆树公园 (4)"/>
          <p:cNvPicPr>
            <a:picLocks noChangeAspect="1"/>
          </p:cNvPicPr>
          <p:nvPr/>
        </p:nvPicPr>
        <p:blipFill>
          <a:blip r:embed="rId4" cstate="print"/>
          <a:stretch>
            <a:fillRect/>
          </a:stretch>
        </p:blipFill>
        <p:spPr>
          <a:xfrm>
            <a:off x="419477" y="756726"/>
            <a:ext cx="2861950" cy="1630057"/>
          </a:xfrm>
          <a:prstGeom prst="roundRect">
            <a:avLst/>
          </a:prstGeom>
          <a:noFill/>
          <a:ln w="9525">
            <a:noFill/>
          </a:ln>
          <a:effectLst>
            <a:outerShdw blurRad="101600" dist="63500" dir="2700000" algn="tl" rotWithShape="0">
              <a:prstClr val="black">
                <a:alpha val="40000"/>
              </a:prstClr>
            </a:outerShdw>
          </a:effectLst>
        </p:spPr>
      </p:pic>
      <p:pic>
        <p:nvPicPr>
          <p:cNvPr id="17" name="图片 16" descr="红豆工业城大门口"/>
          <p:cNvPicPr>
            <a:picLocks noChangeAspect="1"/>
          </p:cNvPicPr>
          <p:nvPr/>
        </p:nvPicPr>
        <p:blipFill>
          <a:blip r:embed="rId5" cstate="print"/>
          <a:stretch>
            <a:fillRect/>
          </a:stretch>
        </p:blipFill>
        <p:spPr>
          <a:xfrm>
            <a:off x="462738" y="4210561"/>
            <a:ext cx="2861950" cy="1501036"/>
          </a:xfrm>
          <a:prstGeom prst="roundRect">
            <a:avLst/>
          </a:prstGeom>
          <a:noFill/>
          <a:ln w="9525">
            <a:noFill/>
          </a:ln>
          <a:effectLst>
            <a:outerShdw blurRad="101600" dist="635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62252" y="1312441"/>
            <a:ext cx="3270692" cy="1846659"/>
          </a:xfrm>
          <a:prstGeom prst="rect">
            <a:avLst/>
          </a:prstGeom>
          <a:ln w="12700">
            <a:solidFill>
              <a:srgbClr val="C00000"/>
            </a:solidFill>
          </a:ln>
        </p:spPr>
        <p:txBody>
          <a:bodyPr wrap="square">
            <a:spAutoFit/>
          </a:bodyPr>
          <a:lstStyle/>
          <a:p>
            <a:pPr defTabSz="609585">
              <a:spcBef>
                <a:spcPts val="1200"/>
              </a:spcBef>
            </a:pPr>
            <a:r>
              <a:rPr lang="zh-CN" altLang="en-US" sz="2400" b="1" dirty="0" smtClean="0">
                <a:solidFill>
                  <a:schemeClr val="tx1">
                    <a:lumMod val="75000"/>
                    <a:lumOff val="25000"/>
                  </a:schemeClr>
                </a:solidFill>
                <a:latin typeface="微软雅黑" pitchFamily="34" charset="-122"/>
                <a:ea typeface="微软雅黑" pitchFamily="34" charset="-122"/>
                <a:cs typeface="+mn-ea"/>
                <a:sym typeface="+mn-lt"/>
              </a:rPr>
              <a:t>红豆杉种植</a:t>
            </a:r>
            <a:endParaRPr lang="en-US" altLang="zh-CN" sz="2400" b="1" dirty="0" smtClean="0">
              <a:solidFill>
                <a:schemeClr val="tx1">
                  <a:lumMod val="75000"/>
                  <a:lumOff val="25000"/>
                </a:schemeClr>
              </a:solidFill>
              <a:latin typeface="微软雅黑" pitchFamily="34" charset="-122"/>
              <a:ea typeface="微软雅黑" pitchFamily="34" charset="-122"/>
              <a:cs typeface="+mn-ea"/>
              <a:sym typeface="+mn-lt"/>
            </a:endParaRPr>
          </a:p>
          <a:p>
            <a:pPr defTabSz="609585">
              <a:spcBef>
                <a:spcPts val="1200"/>
              </a:spcBef>
            </a:pPr>
            <a:r>
              <a:rPr lang="zh-CN" altLang="en-US" sz="2000" dirty="0" smtClean="0">
                <a:solidFill>
                  <a:schemeClr val="tx1">
                    <a:lumMod val="75000"/>
                    <a:lumOff val="25000"/>
                  </a:schemeClr>
                </a:solidFill>
                <a:latin typeface="微软雅黑" pitchFamily="34" charset="-122"/>
                <a:ea typeface="微软雅黑" pitchFamily="34" charset="-122"/>
              </a:rPr>
              <a:t>红豆从</a:t>
            </a:r>
            <a:r>
              <a:rPr lang="en-US" altLang="zh-CN" sz="2000" dirty="0" smtClean="0">
                <a:solidFill>
                  <a:schemeClr val="tx1">
                    <a:lumMod val="75000"/>
                    <a:lumOff val="25000"/>
                  </a:schemeClr>
                </a:solidFill>
                <a:latin typeface="微软雅黑" pitchFamily="34" charset="-122"/>
                <a:ea typeface="微软雅黑" pitchFamily="34" charset="-122"/>
              </a:rPr>
              <a:t>1997</a:t>
            </a:r>
            <a:r>
              <a:rPr lang="zh-CN" altLang="en-US" sz="2000" dirty="0" smtClean="0">
                <a:solidFill>
                  <a:schemeClr val="tx1">
                    <a:lumMod val="75000"/>
                    <a:lumOff val="25000"/>
                  </a:schemeClr>
                </a:solidFill>
                <a:latin typeface="微软雅黑" pitchFamily="34" charset="-122"/>
                <a:ea typeface="微软雅黑" pitchFamily="34" charset="-122"/>
              </a:rPr>
              <a:t>年开始研究种植红豆杉。</a:t>
            </a:r>
            <a:r>
              <a:rPr lang="zh-CN" altLang="zh-CN" sz="2000" dirty="0" smtClean="0">
                <a:solidFill>
                  <a:schemeClr val="tx1">
                    <a:lumMod val="75000"/>
                    <a:lumOff val="25000"/>
                  </a:schemeClr>
                </a:solidFill>
                <a:latin typeface="微软雅黑" pitchFamily="34" charset="-122"/>
                <a:ea typeface="微软雅黑" pitchFamily="34" charset="-122"/>
              </a:rPr>
              <a:t>目前是世界上</a:t>
            </a:r>
            <a:r>
              <a:rPr lang="zh-CN" altLang="zh-CN" sz="2000" b="1" dirty="0" smtClean="0">
                <a:solidFill>
                  <a:srgbClr val="C00000"/>
                </a:solidFill>
                <a:latin typeface="微软雅黑" pitchFamily="34" charset="-122"/>
                <a:ea typeface="微软雅黑" pitchFamily="34" charset="-122"/>
              </a:rPr>
              <a:t>最大的</a:t>
            </a:r>
            <a:r>
              <a:rPr lang="zh-CN" altLang="zh-CN" sz="2000" dirty="0" smtClean="0">
                <a:solidFill>
                  <a:schemeClr val="tx1">
                    <a:lumMod val="75000"/>
                    <a:lumOff val="25000"/>
                  </a:schemeClr>
                </a:solidFill>
                <a:latin typeface="微软雅黑" pitchFamily="34" charset="-122"/>
                <a:ea typeface="微软雅黑" pitchFamily="34" charset="-122"/>
              </a:rPr>
              <a:t>红豆杉实生苗驯化种植基地之一</a:t>
            </a:r>
            <a:r>
              <a:rPr lang="zh-CN" altLang="en-US" sz="2000" dirty="0" smtClean="0">
                <a:solidFill>
                  <a:schemeClr val="tx1">
                    <a:lumMod val="75000"/>
                    <a:lumOff val="25000"/>
                  </a:schemeClr>
                </a:solidFill>
                <a:latin typeface="微软雅黑" pitchFamily="34" charset="-122"/>
                <a:ea typeface="微软雅黑" pitchFamily="34" charset="-122"/>
              </a:rPr>
              <a:t>。</a:t>
            </a:r>
            <a:endParaRPr lang="zh-CN" altLang="en-US" sz="2000" dirty="0">
              <a:solidFill>
                <a:schemeClr val="tx1">
                  <a:lumMod val="75000"/>
                  <a:lumOff val="25000"/>
                </a:schemeClr>
              </a:solidFill>
              <a:latin typeface="微软雅黑" pitchFamily="34" charset="-122"/>
              <a:ea typeface="微软雅黑" pitchFamily="34" charset="-122"/>
              <a:cs typeface="+mn-ea"/>
              <a:sym typeface="+mn-lt"/>
            </a:endParaRPr>
          </a:p>
        </p:txBody>
      </p:sp>
      <p:sp>
        <p:nvSpPr>
          <p:cNvPr id="8" name="矩形 7"/>
          <p:cNvSpPr/>
          <p:nvPr/>
        </p:nvSpPr>
        <p:spPr>
          <a:xfrm>
            <a:off x="4048968" y="1312441"/>
            <a:ext cx="3024336" cy="1846659"/>
          </a:xfrm>
          <a:prstGeom prst="rect">
            <a:avLst/>
          </a:prstGeom>
          <a:ln w="12700">
            <a:solidFill>
              <a:srgbClr val="C00000"/>
            </a:solidFill>
          </a:ln>
        </p:spPr>
        <p:txBody>
          <a:bodyPr wrap="square">
            <a:spAutoFit/>
          </a:bodyPr>
          <a:lstStyle/>
          <a:p>
            <a:pPr defTabSz="609585">
              <a:spcBef>
                <a:spcPts val="1200"/>
              </a:spcBef>
            </a:pPr>
            <a:r>
              <a:rPr lang="zh-CN" altLang="en-US" sz="2400" b="1" dirty="0" smtClean="0">
                <a:solidFill>
                  <a:schemeClr val="tx1">
                    <a:lumMod val="75000"/>
                    <a:lumOff val="25000"/>
                  </a:schemeClr>
                </a:solidFill>
                <a:latin typeface="微软雅黑" pitchFamily="34" charset="-122"/>
                <a:ea typeface="微软雅黑" pitchFamily="34" charset="-122"/>
                <a:cs typeface="+mn-ea"/>
                <a:sym typeface="+mn-lt"/>
              </a:rPr>
              <a:t>红豆杉盆景栽培</a:t>
            </a:r>
            <a:endParaRPr lang="en-US" altLang="zh-CN" sz="2400" b="1" dirty="0" smtClean="0">
              <a:solidFill>
                <a:schemeClr val="tx1">
                  <a:lumMod val="75000"/>
                  <a:lumOff val="25000"/>
                </a:schemeClr>
              </a:solidFill>
              <a:latin typeface="微软雅黑" pitchFamily="34" charset="-122"/>
              <a:ea typeface="微软雅黑" pitchFamily="34" charset="-122"/>
              <a:cs typeface="+mn-ea"/>
              <a:sym typeface="+mn-lt"/>
            </a:endParaRPr>
          </a:p>
          <a:p>
            <a:pPr defTabSz="609585">
              <a:spcBef>
                <a:spcPts val="1200"/>
              </a:spcBef>
            </a:pPr>
            <a:r>
              <a:rPr lang="zh-CN" altLang="zh-CN" sz="2000" dirty="0" smtClean="0">
                <a:solidFill>
                  <a:schemeClr val="tx1">
                    <a:lumMod val="75000"/>
                    <a:lumOff val="25000"/>
                  </a:schemeClr>
                </a:solidFill>
                <a:latin typeface="微软雅黑" pitchFamily="34" charset="-122"/>
                <a:ea typeface="微软雅黑" pitchFamily="34" charset="-122"/>
              </a:rPr>
              <a:t>自红豆杉走进中南海、世博会之后，红豆</a:t>
            </a:r>
            <a:r>
              <a:rPr lang="zh-CN" altLang="en-US" sz="2000" dirty="0" smtClean="0">
                <a:solidFill>
                  <a:schemeClr val="tx1">
                    <a:lumMod val="75000"/>
                    <a:lumOff val="25000"/>
                  </a:schemeClr>
                </a:solidFill>
                <a:latin typeface="微软雅黑" pitchFamily="34" charset="-122"/>
                <a:ea typeface="微软雅黑" pitchFamily="34" charset="-122"/>
              </a:rPr>
              <a:t>对</a:t>
            </a:r>
            <a:r>
              <a:rPr lang="zh-CN" altLang="zh-CN" sz="2000" dirty="0" smtClean="0">
                <a:solidFill>
                  <a:schemeClr val="tx1">
                    <a:lumMod val="75000"/>
                    <a:lumOff val="25000"/>
                  </a:schemeClr>
                </a:solidFill>
                <a:latin typeface="微软雅黑" pitchFamily="34" charset="-122"/>
                <a:ea typeface="微软雅黑" pitchFamily="34" charset="-122"/>
              </a:rPr>
              <a:t>红豆杉盆景</a:t>
            </a:r>
            <a:r>
              <a:rPr lang="zh-CN" altLang="en-US" sz="2000" dirty="0" smtClean="0">
                <a:solidFill>
                  <a:schemeClr val="tx1">
                    <a:lumMod val="75000"/>
                    <a:lumOff val="25000"/>
                  </a:schemeClr>
                </a:solidFill>
                <a:latin typeface="微软雅黑" pitchFamily="34" charset="-122"/>
                <a:ea typeface="微软雅黑" pitchFamily="34" charset="-122"/>
              </a:rPr>
              <a:t>进行</a:t>
            </a:r>
            <a:r>
              <a:rPr lang="zh-CN" altLang="zh-CN" sz="2000" dirty="0" smtClean="0">
                <a:solidFill>
                  <a:schemeClr val="tx1">
                    <a:lumMod val="75000"/>
                    <a:lumOff val="25000"/>
                  </a:schemeClr>
                </a:solidFill>
                <a:latin typeface="微软雅黑" pitchFamily="34" charset="-122"/>
                <a:ea typeface="微软雅黑" pitchFamily="34" charset="-122"/>
              </a:rPr>
              <a:t>品牌化经营</a:t>
            </a:r>
            <a:r>
              <a:rPr lang="zh-CN" altLang="en-US" sz="2000" dirty="0" smtClean="0">
                <a:solidFill>
                  <a:schemeClr val="tx1">
                    <a:lumMod val="75000"/>
                    <a:lumOff val="25000"/>
                  </a:schemeClr>
                </a:solidFill>
                <a:latin typeface="微软雅黑" pitchFamily="34" charset="-122"/>
                <a:ea typeface="微软雅黑" pitchFamily="34" charset="-122"/>
              </a:rPr>
              <a:t>并</a:t>
            </a:r>
            <a:r>
              <a:rPr lang="zh-CN" altLang="zh-CN" sz="2000" dirty="0" smtClean="0">
                <a:solidFill>
                  <a:schemeClr val="tx1">
                    <a:lumMod val="75000"/>
                    <a:lumOff val="25000"/>
                  </a:schemeClr>
                </a:solidFill>
                <a:latin typeface="微软雅黑" pitchFamily="34" charset="-122"/>
                <a:ea typeface="微软雅黑" pitchFamily="34" charset="-122"/>
              </a:rPr>
              <a:t>建立了红豆杉电子商务平台。</a:t>
            </a:r>
            <a:endParaRPr lang="zh-CN" altLang="en-US" sz="2000" dirty="0">
              <a:solidFill>
                <a:schemeClr val="tx1">
                  <a:lumMod val="75000"/>
                  <a:lumOff val="25000"/>
                </a:schemeClr>
              </a:solidFill>
              <a:latin typeface="微软雅黑" pitchFamily="34" charset="-122"/>
              <a:ea typeface="微软雅黑" pitchFamily="34" charset="-122"/>
              <a:cs typeface="+mn-ea"/>
              <a:sym typeface="+mn-lt"/>
            </a:endParaRPr>
          </a:p>
        </p:txBody>
      </p:sp>
      <p:sp>
        <p:nvSpPr>
          <p:cNvPr id="10" name="矩形 9"/>
          <p:cNvSpPr/>
          <p:nvPr/>
        </p:nvSpPr>
        <p:spPr>
          <a:xfrm>
            <a:off x="7361336" y="1312441"/>
            <a:ext cx="2880320" cy="1846659"/>
          </a:xfrm>
          <a:prstGeom prst="rect">
            <a:avLst/>
          </a:prstGeom>
          <a:ln w="12700">
            <a:solidFill>
              <a:srgbClr val="C00000"/>
            </a:solidFill>
          </a:ln>
        </p:spPr>
        <p:txBody>
          <a:bodyPr wrap="square">
            <a:spAutoFit/>
          </a:bodyPr>
          <a:lstStyle/>
          <a:p>
            <a:pPr defTabSz="609585">
              <a:spcBef>
                <a:spcPts val="1200"/>
              </a:spcBef>
            </a:pPr>
            <a:r>
              <a:rPr lang="zh-CN" altLang="en-US" sz="2400" b="1" dirty="0" smtClean="0">
                <a:solidFill>
                  <a:schemeClr val="tx1">
                    <a:lumMod val="75000"/>
                    <a:lumOff val="25000"/>
                  </a:schemeClr>
                </a:solidFill>
                <a:latin typeface="微软雅黑" pitchFamily="34" charset="-122"/>
                <a:ea typeface="微软雅黑" pitchFamily="34" charset="-122"/>
                <a:cs typeface="+mn-ea"/>
                <a:sym typeface="+mn-lt"/>
              </a:rPr>
              <a:t>抗肿瘤产品研发</a:t>
            </a:r>
            <a:endParaRPr lang="en-US" altLang="zh-CN" sz="2400" b="1" dirty="0" smtClean="0">
              <a:solidFill>
                <a:schemeClr val="tx1">
                  <a:lumMod val="75000"/>
                  <a:lumOff val="25000"/>
                </a:schemeClr>
              </a:solidFill>
              <a:latin typeface="微软雅黑" pitchFamily="34" charset="-122"/>
              <a:ea typeface="微软雅黑" pitchFamily="34" charset="-122"/>
              <a:cs typeface="+mn-ea"/>
              <a:sym typeface="+mn-lt"/>
            </a:endParaRPr>
          </a:p>
          <a:p>
            <a:pPr defTabSz="609585">
              <a:spcBef>
                <a:spcPts val="1200"/>
              </a:spcBef>
            </a:pPr>
            <a:r>
              <a:rPr lang="zh-CN" altLang="zh-CN" sz="2000" dirty="0" smtClean="0">
                <a:solidFill>
                  <a:schemeClr val="tx1">
                    <a:lumMod val="75000"/>
                    <a:lumOff val="25000"/>
                  </a:schemeClr>
                </a:solidFill>
                <a:latin typeface="微软雅黑" pitchFamily="34" charset="-122"/>
                <a:ea typeface="微软雅黑" pitchFamily="34" charset="-122"/>
              </a:rPr>
              <a:t>每年可提炼</a:t>
            </a:r>
            <a:r>
              <a:rPr lang="en-US" altLang="zh-CN" sz="2000" dirty="0" smtClean="0">
                <a:solidFill>
                  <a:schemeClr val="tx1">
                    <a:lumMod val="75000"/>
                    <a:lumOff val="25000"/>
                  </a:schemeClr>
                </a:solidFill>
                <a:latin typeface="微软雅黑" pitchFamily="34" charset="-122"/>
                <a:ea typeface="微软雅黑" pitchFamily="34" charset="-122"/>
              </a:rPr>
              <a:t>300</a:t>
            </a:r>
            <a:r>
              <a:rPr lang="zh-CN" altLang="zh-CN" sz="2000" dirty="0" smtClean="0">
                <a:solidFill>
                  <a:schemeClr val="tx1">
                    <a:lumMod val="75000"/>
                    <a:lumOff val="25000"/>
                  </a:schemeClr>
                </a:solidFill>
                <a:latin typeface="微软雅黑" pitchFamily="34" charset="-122"/>
                <a:ea typeface="微软雅黑" pitchFamily="34" charset="-122"/>
              </a:rPr>
              <a:t>公斤紫杉醇成品。红豆杉牌红豆杉中药饮片已获得省</a:t>
            </a:r>
            <a:r>
              <a:rPr lang="zh-CN" altLang="zh-CN" sz="2000" b="1" dirty="0" smtClean="0">
                <a:solidFill>
                  <a:srgbClr val="C00000"/>
                </a:solidFill>
                <a:latin typeface="微软雅黑" pitchFamily="34" charset="-122"/>
                <a:ea typeface="微软雅黑" pitchFamily="34" charset="-122"/>
              </a:rPr>
              <a:t>“高新技术产品”</a:t>
            </a:r>
            <a:r>
              <a:rPr lang="zh-CN" altLang="zh-CN" sz="2000" dirty="0" smtClean="0">
                <a:solidFill>
                  <a:schemeClr val="tx1">
                    <a:lumMod val="75000"/>
                    <a:lumOff val="25000"/>
                  </a:schemeClr>
                </a:solidFill>
                <a:latin typeface="微软雅黑" pitchFamily="34" charset="-122"/>
                <a:ea typeface="微软雅黑" pitchFamily="34" charset="-122"/>
              </a:rPr>
              <a:t>称号</a:t>
            </a:r>
            <a:r>
              <a:rPr lang="zh-CN" altLang="zh-CN" sz="2000" b="1" dirty="0" smtClean="0">
                <a:solidFill>
                  <a:schemeClr val="tx1">
                    <a:lumMod val="75000"/>
                    <a:lumOff val="25000"/>
                  </a:schemeClr>
                </a:solidFill>
                <a:latin typeface="微软雅黑" pitchFamily="34" charset="-122"/>
                <a:ea typeface="微软雅黑" pitchFamily="34" charset="-122"/>
              </a:rPr>
              <a:t>。</a:t>
            </a:r>
            <a:endParaRPr lang="zh-CN" altLang="en-US" sz="2000" b="1" dirty="0">
              <a:solidFill>
                <a:schemeClr val="tx1">
                  <a:lumMod val="75000"/>
                  <a:lumOff val="25000"/>
                </a:schemeClr>
              </a:solidFill>
              <a:latin typeface="微软雅黑" pitchFamily="34" charset="-122"/>
              <a:ea typeface="微软雅黑" pitchFamily="34" charset="-122"/>
              <a:cs typeface="+mn-ea"/>
              <a:sym typeface="+mn-lt"/>
            </a:endParaRPr>
          </a:p>
        </p:txBody>
      </p:sp>
      <p:cxnSp>
        <p:nvCxnSpPr>
          <p:cNvPr id="12" name="直接连接符 11"/>
          <p:cNvCxnSpPr/>
          <p:nvPr/>
        </p:nvCxnSpPr>
        <p:spPr>
          <a:xfrm>
            <a:off x="592583" y="3400673"/>
            <a:ext cx="972108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5057080" y="3703801"/>
            <a:ext cx="4824536" cy="1846659"/>
          </a:xfrm>
          <a:prstGeom prst="rect">
            <a:avLst/>
          </a:prstGeom>
          <a:ln w="12700">
            <a:solidFill>
              <a:srgbClr val="C00000"/>
            </a:solidFill>
          </a:ln>
        </p:spPr>
        <p:txBody>
          <a:bodyPr wrap="square">
            <a:spAutoFit/>
          </a:bodyPr>
          <a:lstStyle/>
          <a:p>
            <a:pPr defTabSz="609585">
              <a:spcBef>
                <a:spcPts val="1200"/>
              </a:spcBef>
            </a:pPr>
            <a:r>
              <a:rPr lang="zh-CN" altLang="en-US" sz="2400" b="1" dirty="0" smtClean="0">
                <a:solidFill>
                  <a:schemeClr val="tx1">
                    <a:lumMod val="75000"/>
                    <a:lumOff val="25000"/>
                  </a:schemeClr>
                </a:solidFill>
                <a:latin typeface="微软雅黑" pitchFamily="34" charset="-122"/>
                <a:ea typeface="微软雅黑" pitchFamily="34" charset="-122"/>
                <a:cs typeface="+mn-ea"/>
                <a:sym typeface="+mn-lt"/>
              </a:rPr>
              <a:t>红豆杉生态旅游</a:t>
            </a:r>
            <a:endParaRPr lang="en-US" altLang="zh-CN" sz="2400" b="1" dirty="0" smtClean="0">
              <a:solidFill>
                <a:schemeClr val="tx1">
                  <a:lumMod val="75000"/>
                  <a:lumOff val="25000"/>
                </a:schemeClr>
              </a:solidFill>
              <a:latin typeface="微软雅黑" pitchFamily="34" charset="-122"/>
              <a:ea typeface="微软雅黑" pitchFamily="34" charset="-122"/>
              <a:cs typeface="+mn-ea"/>
              <a:sym typeface="+mn-lt"/>
            </a:endParaRPr>
          </a:p>
          <a:p>
            <a:pPr defTabSz="609585">
              <a:spcBef>
                <a:spcPts val="1200"/>
              </a:spcBef>
            </a:pPr>
            <a:r>
              <a:rPr lang="zh-CN" altLang="zh-CN" sz="2000" dirty="0" smtClean="0">
                <a:solidFill>
                  <a:schemeClr val="tx1">
                    <a:lumMod val="75000"/>
                    <a:lumOff val="25000"/>
                  </a:schemeClr>
                </a:solidFill>
                <a:latin typeface="微软雅黑" pitchFamily="34" charset="-122"/>
                <a:ea typeface="微软雅黑" pitchFamily="34" charset="-122"/>
              </a:rPr>
              <a:t>红豆杉生态观光园</a:t>
            </a:r>
            <a:r>
              <a:rPr lang="zh-CN" altLang="en-US" sz="2000" dirty="0" smtClean="0">
                <a:solidFill>
                  <a:schemeClr val="tx1">
                    <a:lumMod val="75000"/>
                    <a:lumOff val="25000"/>
                  </a:schemeClr>
                </a:solidFill>
                <a:latin typeface="微软雅黑" pitchFamily="34" charset="-122"/>
                <a:ea typeface="微软雅黑" pitchFamily="34" charset="-122"/>
              </a:rPr>
              <a:t>是</a:t>
            </a:r>
            <a:r>
              <a:rPr lang="zh-CN" altLang="zh-CN" sz="2000" dirty="0" smtClean="0">
                <a:solidFill>
                  <a:schemeClr val="tx1">
                    <a:lumMod val="75000"/>
                    <a:lumOff val="25000"/>
                  </a:schemeClr>
                </a:solidFill>
                <a:latin typeface="微软雅黑" pitchFamily="34" charset="-122"/>
                <a:ea typeface="微软雅黑" pitchFamily="34" charset="-122"/>
              </a:rPr>
              <a:t>四星级乡村旅游区</a:t>
            </a:r>
            <a:r>
              <a:rPr lang="zh-CN" altLang="en-US" sz="2000" dirty="0" smtClean="0">
                <a:solidFill>
                  <a:schemeClr val="tx1">
                    <a:lumMod val="75000"/>
                    <a:lumOff val="25000"/>
                  </a:schemeClr>
                </a:solidFill>
                <a:latin typeface="微软雅黑" pitchFamily="34" charset="-122"/>
                <a:ea typeface="微软雅黑" pitchFamily="34" charset="-122"/>
              </a:rPr>
              <a:t>，被</a:t>
            </a:r>
            <a:r>
              <a:rPr lang="zh-CN" altLang="zh-CN" sz="2000" dirty="0" smtClean="0">
                <a:solidFill>
                  <a:schemeClr val="tx1">
                    <a:lumMod val="75000"/>
                    <a:lumOff val="25000"/>
                  </a:schemeClr>
                </a:solidFill>
                <a:latin typeface="微软雅黑" pitchFamily="34" charset="-122"/>
                <a:ea typeface="微软雅黑" pitchFamily="34" charset="-122"/>
              </a:rPr>
              <a:t>国家旅游局考评</a:t>
            </a:r>
            <a:r>
              <a:rPr lang="zh-CN" altLang="en-US" sz="2000" dirty="0" smtClean="0">
                <a:solidFill>
                  <a:schemeClr val="tx1">
                    <a:lumMod val="75000"/>
                    <a:lumOff val="25000"/>
                  </a:schemeClr>
                </a:solidFill>
                <a:latin typeface="微软雅黑" pitchFamily="34" charset="-122"/>
                <a:ea typeface="微软雅黑" pitchFamily="34" charset="-122"/>
              </a:rPr>
              <a:t>，</a:t>
            </a:r>
            <a:r>
              <a:rPr lang="zh-CN" altLang="zh-CN" sz="2000" dirty="0" smtClean="0">
                <a:solidFill>
                  <a:schemeClr val="tx1">
                    <a:lumMod val="75000"/>
                    <a:lumOff val="25000"/>
                  </a:schemeClr>
                </a:solidFill>
                <a:latin typeface="微软雅黑" pitchFamily="34" charset="-122"/>
                <a:ea typeface="微软雅黑" pitchFamily="34" charset="-122"/>
              </a:rPr>
              <a:t>列入国家重点旅游项目。</a:t>
            </a:r>
            <a:r>
              <a:rPr lang="en-US" altLang="zh-CN" sz="2000" dirty="0" smtClean="0">
                <a:solidFill>
                  <a:schemeClr val="tx1">
                    <a:lumMod val="75000"/>
                    <a:lumOff val="25000"/>
                  </a:schemeClr>
                </a:solidFill>
                <a:latin typeface="微软雅黑" pitchFamily="34" charset="-122"/>
                <a:ea typeface="微软雅黑" pitchFamily="34" charset="-122"/>
              </a:rPr>
              <a:t>2017</a:t>
            </a:r>
            <a:r>
              <a:rPr lang="zh-CN" altLang="en-US" sz="2000" dirty="0" smtClean="0">
                <a:solidFill>
                  <a:schemeClr val="tx1">
                    <a:lumMod val="75000"/>
                    <a:lumOff val="25000"/>
                  </a:schemeClr>
                </a:solidFill>
                <a:latin typeface="微软雅黑" pitchFamily="34" charset="-122"/>
                <a:ea typeface="微软雅黑" pitchFamily="34" charset="-122"/>
              </a:rPr>
              <a:t>年，</a:t>
            </a:r>
            <a:r>
              <a:rPr lang="zh-CN" altLang="zh-CN" sz="2000" dirty="0" smtClean="0">
                <a:solidFill>
                  <a:schemeClr val="tx1">
                    <a:lumMod val="75000"/>
                    <a:lumOff val="25000"/>
                  </a:schemeClr>
                </a:solidFill>
                <a:latin typeface="微软雅黑" pitchFamily="34" charset="-122"/>
                <a:ea typeface="微软雅黑" pitchFamily="34" charset="-122"/>
              </a:rPr>
              <a:t>东港镇被国际自然医学会评为世界首个</a:t>
            </a:r>
            <a:r>
              <a:rPr lang="zh-CN" altLang="zh-CN" sz="2000" b="1" dirty="0" smtClean="0">
                <a:solidFill>
                  <a:srgbClr val="C00000"/>
                </a:solidFill>
                <a:latin typeface="微软雅黑" pitchFamily="34" charset="-122"/>
                <a:ea typeface="微软雅黑" pitchFamily="34" charset="-122"/>
              </a:rPr>
              <a:t>“红豆杉长寿镇”</a:t>
            </a:r>
            <a:r>
              <a:rPr lang="zh-CN" altLang="zh-CN" sz="2000" dirty="0" smtClean="0">
                <a:solidFill>
                  <a:schemeClr val="tx1">
                    <a:lumMod val="75000"/>
                    <a:lumOff val="25000"/>
                  </a:schemeClr>
                </a:solidFill>
                <a:latin typeface="微软雅黑" pitchFamily="34" charset="-122"/>
                <a:ea typeface="微软雅黑" pitchFamily="34" charset="-122"/>
              </a:rPr>
              <a:t>。</a:t>
            </a:r>
            <a:endParaRPr lang="zh-CN" altLang="en-US" sz="2000" dirty="0">
              <a:solidFill>
                <a:schemeClr val="tx1">
                  <a:lumMod val="75000"/>
                  <a:lumOff val="25000"/>
                </a:schemeClr>
              </a:solidFill>
              <a:latin typeface="微软雅黑" pitchFamily="34" charset="-122"/>
              <a:ea typeface="微软雅黑" pitchFamily="34" charset="-122"/>
              <a:cs typeface="+mn-ea"/>
              <a:sym typeface="+mn-lt"/>
            </a:endParaRPr>
          </a:p>
        </p:txBody>
      </p:sp>
      <p:sp>
        <p:nvSpPr>
          <p:cNvPr id="16" name="矩形 15"/>
          <p:cNvSpPr/>
          <p:nvPr/>
        </p:nvSpPr>
        <p:spPr>
          <a:xfrm>
            <a:off x="1168648" y="3717395"/>
            <a:ext cx="3672408" cy="1846659"/>
          </a:xfrm>
          <a:prstGeom prst="rect">
            <a:avLst/>
          </a:prstGeom>
          <a:ln w="12700">
            <a:solidFill>
              <a:srgbClr val="C00000"/>
            </a:solidFill>
          </a:ln>
        </p:spPr>
        <p:txBody>
          <a:bodyPr wrap="square">
            <a:spAutoFit/>
          </a:bodyPr>
          <a:lstStyle/>
          <a:p>
            <a:pPr defTabSz="609585">
              <a:spcBef>
                <a:spcPts val="1200"/>
              </a:spcBef>
            </a:pPr>
            <a:r>
              <a:rPr lang="zh-CN" altLang="en-US" sz="2400" b="1" dirty="0" smtClean="0">
                <a:solidFill>
                  <a:schemeClr val="tx1">
                    <a:lumMod val="75000"/>
                    <a:lumOff val="25000"/>
                  </a:schemeClr>
                </a:solidFill>
                <a:latin typeface="微软雅黑" pitchFamily="34" charset="-122"/>
                <a:ea typeface="微软雅黑" pitchFamily="34" charset="-122"/>
                <a:cs typeface="+mn-ea"/>
                <a:sym typeface="+mn-lt"/>
              </a:rPr>
              <a:t>红豆杉系列保健品开发</a:t>
            </a:r>
            <a:endParaRPr lang="en-US" altLang="zh-CN" sz="2400" b="1" dirty="0" smtClean="0">
              <a:solidFill>
                <a:schemeClr val="tx1">
                  <a:lumMod val="75000"/>
                  <a:lumOff val="25000"/>
                </a:schemeClr>
              </a:solidFill>
              <a:latin typeface="微软雅黑" pitchFamily="34" charset="-122"/>
              <a:ea typeface="微软雅黑" pitchFamily="34" charset="-122"/>
              <a:cs typeface="+mn-ea"/>
              <a:sym typeface="+mn-lt"/>
            </a:endParaRPr>
          </a:p>
          <a:p>
            <a:pPr defTabSz="609585">
              <a:spcBef>
                <a:spcPts val="1200"/>
              </a:spcBef>
            </a:pPr>
            <a:r>
              <a:rPr lang="zh-CN" altLang="zh-CN" sz="2000" dirty="0" smtClean="0">
                <a:solidFill>
                  <a:schemeClr val="tx1">
                    <a:lumMod val="75000"/>
                    <a:lumOff val="25000"/>
                  </a:schemeClr>
                </a:solidFill>
                <a:latin typeface="微软雅黑" pitchFamily="34" charset="-122"/>
                <a:ea typeface="微软雅黑" pitchFamily="34" charset="-122"/>
              </a:rPr>
              <a:t>集团充分利用红豆杉的药用原理，先后开发了红豆杉保健系列产品，主要有红豆杉抑菌筷子</a:t>
            </a:r>
            <a:r>
              <a:rPr lang="zh-CN" altLang="en-US" sz="2000" dirty="0" smtClean="0">
                <a:solidFill>
                  <a:schemeClr val="tx1">
                    <a:lumMod val="75000"/>
                    <a:lumOff val="25000"/>
                  </a:schemeClr>
                </a:solidFill>
                <a:latin typeface="微软雅黑" pitchFamily="34" charset="-122"/>
                <a:ea typeface="微软雅黑" pitchFamily="34" charset="-122"/>
              </a:rPr>
              <a:t>、红豆杉健康枕</a:t>
            </a:r>
            <a:r>
              <a:rPr lang="zh-CN" altLang="zh-CN" sz="2000" dirty="0" smtClean="0">
                <a:solidFill>
                  <a:schemeClr val="tx1">
                    <a:lumMod val="75000"/>
                    <a:lumOff val="25000"/>
                  </a:schemeClr>
                </a:solidFill>
                <a:latin typeface="微软雅黑" pitchFamily="34" charset="-122"/>
                <a:ea typeface="微软雅黑" pitchFamily="34" charset="-122"/>
              </a:rPr>
              <a:t>等。</a:t>
            </a:r>
            <a:endParaRPr lang="en-US" altLang="zh-CN" sz="2000" dirty="0" smtClean="0">
              <a:solidFill>
                <a:schemeClr val="tx1">
                  <a:lumMod val="75000"/>
                  <a:lumOff val="25000"/>
                </a:schemeClr>
              </a:solidFill>
              <a:latin typeface="微软雅黑" pitchFamily="34" charset="-122"/>
              <a:ea typeface="微软雅黑" pitchFamily="34" charset="-122"/>
              <a:cs typeface="+mn-ea"/>
              <a:sym typeface="+mn-lt"/>
            </a:endParaRPr>
          </a:p>
        </p:txBody>
      </p:sp>
      <p:sp>
        <p:nvSpPr>
          <p:cNvPr id="9" name="TextBox 8"/>
          <p:cNvSpPr txBox="1"/>
          <p:nvPr/>
        </p:nvSpPr>
        <p:spPr>
          <a:xfrm>
            <a:off x="520576" y="520353"/>
            <a:ext cx="8334251" cy="538334"/>
          </a:xfrm>
          <a:prstGeom prst="rect">
            <a:avLst/>
          </a:prstGeom>
          <a:noFill/>
        </p:spPr>
        <p:txBody>
          <a:bodyPr wrap="square" lIns="106409" tIns="53204" rIns="106409" bIns="53204" rtlCol="0">
            <a:spAutoFit/>
          </a:bodyPr>
          <a:lstStyle/>
          <a:p>
            <a:pPr algn="just"/>
            <a:r>
              <a:rPr lang="zh-CN" altLang="en-US" sz="2800" b="1" dirty="0" smtClean="0">
                <a:solidFill>
                  <a:schemeClr val="tx1">
                    <a:lumMod val="75000"/>
                    <a:lumOff val="25000"/>
                  </a:schemeClr>
                </a:solidFill>
                <a:latin typeface="微软雅黑" pitchFamily="34" charset="-122"/>
                <a:ea typeface="微软雅黑" pitchFamily="34" charset="-122"/>
              </a:rPr>
              <a:t>与环境共赢，一方面大力发展红豆杉大健康产业。</a:t>
            </a:r>
            <a:endParaRPr lang="zh-CN" altLang="en-US" sz="2800"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1312664" y="4689066"/>
            <a:ext cx="8288655" cy="651653"/>
          </a:xfrm>
          <a:prstGeom prst="rect">
            <a:avLst/>
          </a:prstGeom>
          <a:noFill/>
          <a:ln w="9525">
            <a:noFill/>
          </a:ln>
        </p:spPr>
        <p:txBody>
          <a:bodyPr wrap="square" anchor="t">
            <a:spAutoFit/>
          </a:bodyPr>
          <a:lstStyle/>
          <a:p>
            <a:pPr algn="ctr" eaLnBrk="0" hangingPunct="0">
              <a:lnSpc>
                <a:spcPct val="125000"/>
              </a:lnSpc>
            </a:pPr>
            <a:r>
              <a:rPr sz="2400" b="1" dirty="0" err="1" smtClean="0">
                <a:solidFill>
                  <a:schemeClr val="tx1">
                    <a:lumMod val="75000"/>
                    <a:lumOff val="25000"/>
                  </a:schemeClr>
                </a:solidFill>
                <a:latin typeface="微软雅黑" pitchFamily="34" charset="-122"/>
                <a:ea typeface="微软雅黑" pitchFamily="34" charset="-122"/>
              </a:rPr>
              <a:t>全世界</a:t>
            </a:r>
            <a:r>
              <a:rPr sz="3200" b="1" dirty="0" err="1" smtClean="0">
                <a:solidFill>
                  <a:srgbClr val="C00000"/>
                </a:solidFill>
                <a:latin typeface="微软雅黑" pitchFamily="34" charset="-122"/>
                <a:ea typeface="微软雅黑" pitchFamily="34" charset="-122"/>
              </a:rPr>
              <a:t>最大的</a:t>
            </a:r>
            <a:r>
              <a:rPr sz="2400" b="1" dirty="0" err="1" smtClean="0">
                <a:solidFill>
                  <a:schemeClr val="tx1">
                    <a:lumMod val="75000"/>
                    <a:lumOff val="25000"/>
                  </a:schemeClr>
                </a:solidFill>
                <a:latin typeface="微软雅黑" pitchFamily="34" charset="-122"/>
                <a:ea typeface="微软雅黑" pitchFamily="34" charset="-122"/>
              </a:rPr>
              <a:t>红豆杉育秧车间</a:t>
            </a:r>
            <a:r>
              <a:rPr lang="zh-CN" altLang="en-US" sz="2400" b="1" dirty="0" smtClean="0">
                <a:solidFill>
                  <a:schemeClr val="tx1">
                    <a:lumMod val="75000"/>
                    <a:lumOff val="25000"/>
                  </a:schemeClr>
                </a:solidFill>
                <a:latin typeface="微软雅黑" pitchFamily="34" charset="-122"/>
                <a:ea typeface="微软雅黑" pitchFamily="34" charset="-122"/>
              </a:rPr>
              <a:t>之一</a:t>
            </a:r>
            <a:r>
              <a:rPr sz="2400" b="1" dirty="0" smtClean="0">
                <a:solidFill>
                  <a:schemeClr val="tx1">
                    <a:lumMod val="75000"/>
                    <a:lumOff val="25000"/>
                  </a:schemeClr>
                </a:solidFill>
                <a:latin typeface="微软雅黑" pitchFamily="34" charset="-122"/>
                <a:ea typeface="微软雅黑" pitchFamily="34" charset="-122"/>
              </a:rPr>
              <a:t>  </a:t>
            </a:r>
            <a:endParaRPr sz="2400" b="1" dirty="0">
              <a:solidFill>
                <a:schemeClr val="tx1">
                  <a:lumMod val="75000"/>
                  <a:lumOff val="25000"/>
                </a:schemeClr>
              </a:solidFill>
              <a:latin typeface="微软雅黑" pitchFamily="34" charset="-122"/>
              <a:ea typeface="微软雅黑" pitchFamily="34" charset="-122"/>
            </a:endParaRPr>
          </a:p>
        </p:txBody>
      </p:sp>
      <p:pic>
        <p:nvPicPr>
          <p:cNvPr id="5" name="Picture 7" descr="K:\红豆杉照片文件\宣传用图片\2009.11.01育秧车间照片\_MG_6836.JPG_MG_6836"/>
          <p:cNvPicPr>
            <a:picLocks noChangeAspect="1"/>
          </p:cNvPicPr>
          <p:nvPr/>
        </p:nvPicPr>
        <p:blipFill>
          <a:blip r:embed="rId2" cstate="print"/>
          <a:srcRect t="18731" b="12590"/>
          <a:stretch>
            <a:fillRect/>
          </a:stretch>
        </p:blipFill>
        <p:spPr>
          <a:xfrm>
            <a:off x="1599642" y="952401"/>
            <a:ext cx="7705910" cy="3528392"/>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8608" y="808385"/>
            <a:ext cx="8928992" cy="969222"/>
          </a:xfrm>
          <a:prstGeom prst="rect">
            <a:avLst/>
          </a:prstGeom>
          <a:noFill/>
        </p:spPr>
        <p:txBody>
          <a:bodyPr wrap="square" lIns="106409" tIns="53204" rIns="106409" bIns="53204" rtlCol="0">
            <a:spAutoFit/>
          </a:bodyPr>
          <a:lstStyle/>
          <a:p>
            <a:pPr algn="just"/>
            <a:r>
              <a:rPr lang="zh-CN" altLang="en-US" sz="2800" b="1" dirty="0" smtClean="0">
                <a:solidFill>
                  <a:schemeClr val="tx1">
                    <a:lumMod val="75000"/>
                    <a:lumOff val="25000"/>
                  </a:schemeClr>
                </a:solidFill>
                <a:latin typeface="微软雅黑" pitchFamily="34" charset="-122"/>
                <a:ea typeface="微软雅黑" pitchFamily="34" charset="-122"/>
              </a:rPr>
              <a:t>与环境共赢，另一方面红豆主动关停印染、电镀、电池等高污染、高能耗项目，实现绿色生产。</a:t>
            </a:r>
            <a:endParaRPr lang="zh-CN" altLang="en-US" sz="2800" b="1" dirty="0">
              <a:solidFill>
                <a:schemeClr val="tx1">
                  <a:lumMod val="75000"/>
                  <a:lumOff val="25000"/>
                </a:schemeClr>
              </a:solidFill>
              <a:latin typeface="微软雅黑" pitchFamily="34" charset="-122"/>
              <a:ea typeface="微软雅黑" pitchFamily="34" charset="-122"/>
            </a:endParaRPr>
          </a:p>
        </p:txBody>
      </p:sp>
      <p:pic>
        <p:nvPicPr>
          <p:cNvPr id="81922" name="Picture 2" descr="E:\G盘\2016年\2015社会责任报告\红豆2016社会责任报告\2015设计源文件   红豆打包\“g2红豆社会责任报告”文件夹\Links\污水处理厂1.tif"/>
          <p:cNvPicPr>
            <a:picLocks noChangeAspect="1" noChangeArrowheads="1"/>
          </p:cNvPicPr>
          <p:nvPr/>
        </p:nvPicPr>
        <p:blipFill>
          <a:blip r:embed="rId2" cstate="print"/>
          <a:srcRect b="14357"/>
          <a:stretch>
            <a:fillRect/>
          </a:stretch>
        </p:blipFill>
        <p:spPr bwMode="auto">
          <a:xfrm>
            <a:off x="996049" y="2248545"/>
            <a:ext cx="4071504" cy="2340000"/>
          </a:xfrm>
          <a:prstGeom prst="rect">
            <a:avLst/>
          </a:prstGeom>
          <a:ln>
            <a:noFill/>
          </a:ln>
          <a:effectLst>
            <a:outerShdw blurRad="190500" algn="tl" rotWithShape="0">
              <a:srgbClr val="000000">
                <a:alpha val="70000"/>
              </a:srgbClr>
            </a:outerShdw>
          </a:effectLst>
        </p:spPr>
      </p:pic>
      <p:pic>
        <p:nvPicPr>
          <p:cNvPr id="81925" name="Picture 5" descr="E:\G盘\2016年\2015社会责任报告\红豆2016社会责任报告\2015设计源文件   红豆打包\“g2红豆社会责任报告”文件夹\Links\污水处理厂2.tif"/>
          <p:cNvPicPr>
            <a:picLocks noChangeAspect="1" noChangeArrowheads="1"/>
          </p:cNvPicPr>
          <p:nvPr/>
        </p:nvPicPr>
        <p:blipFill>
          <a:blip r:embed="rId3" cstate="print"/>
          <a:srcRect t="16085"/>
          <a:stretch>
            <a:fillRect/>
          </a:stretch>
        </p:blipFill>
        <p:spPr bwMode="auto">
          <a:xfrm>
            <a:off x="5460545" y="2248545"/>
            <a:ext cx="4205047" cy="2376264"/>
          </a:xfrm>
          <a:prstGeom prst="rect">
            <a:avLst/>
          </a:prstGeom>
          <a:ln>
            <a:noFill/>
          </a:ln>
          <a:effectLst>
            <a:outerShdw blurRad="190500" algn="tl" rotWithShape="0">
              <a:srgbClr val="000000">
                <a:alpha val="70000"/>
              </a:srgbClr>
            </a:outerShdw>
          </a:effectLst>
        </p:spPr>
      </p:pic>
      <p:sp>
        <p:nvSpPr>
          <p:cNvPr id="7" name="TextBox 6"/>
          <p:cNvSpPr txBox="1"/>
          <p:nvPr/>
        </p:nvSpPr>
        <p:spPr>
          <a:xfrm>
            <a:off x="4120976" y="4840833"/>
            <a:ext cx="3619927" cy="353668"/>
          </a:xfrm>
          <a:prstGeom prst="rect">
            <a:avLst/>
          </a:prstGeom>
          <a:noFill/>
        </p:spPr>
        <p:txBody>
          <a:bodyPr wrap="square" lIns="106409" tIns="53204" rIns="106409" bIns="53204" rtlCol="0">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红豆污水处理厂</a:t>
            </a:r>
            <a:endParaRPr lang="zh-CN" altLang="en-US" sz="1600"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2"/>
          <p:cNvGrpSpPr/>
          <p:nvPr/>
        </p:nvGrpSpPr>
        <p:grpSpPr>
          <a:xfrm>
            <a:off x="4337000" y="1360116"/>
            <a:ext cx="6120680" cy="4200797"/>
            <a:chOff x="3787177" y="1096417"/>
            <a:chExt cx="6608997" cy="4535943"/>
          </a:xfrm>
        </p:grpSpPr>
        <p:sp>
          <p:nvSpPr>
            <p:cNvPr id="9" name="文本框 6"/>
            <p:cNvSpPr txBox="1"/>
            <p:nvPr/>
          </p:nvSpPr>
          <p:spPr>
            <a:xfrm>
              <a:off x="8652474" y="1368454"/>
              <a:ext cx="1406962" cy="403749"/>
            </a:xfrm>
            <a:prstGeom prst="rect">
              <a:avLst/>
            </a:prstGeom>
            <a:noFill/>
          </p:spPr>
          <p:txBody>
            <a:bodyPr wrap="square" lIns="79805" tIns="39902" rIns="79805" bIns="39902" rtlCol="0">
              <a:spAutoFit/>
            </a:bodyPr>
            <a:lstStyle/>
            <a:p>
              <a:pPr defTabSz="798046"/>
              <a:r>
                <a:rPr lang="zh-CN" altLang="en-US" b="1" dirty="0" smtClean="0">
                  <a:solidFill>
                    <a:srgbClr val="E7E6E6">
                      <a:lumMod val="25000"/>
                    </a:srgbClr>
                  </a:solidFill>
                  <a:latin typeface="微软雅黑" pitchFamily="34" charset="-122"/>
                  <a:ea typeface="微软雅黑" pitchFamily="34" charset="-122"/>
                  <a:cs typeface="Arial" panose="020B0604020202020204" pitchFamily="34" charset="0"/>
                </a:rPr>
                <a:t>橡胶轮胎</a:t>
              </a:r>
              <a:endParaRPr lang="zh-CN" altLang="en-US" b="1" dirty="0">
                <a:solidFill>
                  <a:srgbClr val="E7E6E6">
                    <a:lumMod val="25000"/>
                  </a:srgbClr>
                </a:solidFill>
                <a:latin typeface="微软雅黑" pitchFamily="34" charset="-122"/>
                <a:ea typeface="微软雅黑" pitchFamily="34" charset="-122"/>
                <a:cs typeface="Arial" panose="020B0604020202020204" pitchFamily="34" charset="0"/>
              </a:endParaRPr>
            </a:p>
          </p:txBody>
        </p:sp>
        <p:sp>
          <p:nvSpPr>
            <p:cNvPr id="14" name="文本框 11"/>
            <p:cNvSpPr txBox="1"/>
            <p:nvPr/>
          </p:nvSpPr>
          <p:spPr>
            <a:xfrm>
              <a:off x="8989212" y="3798548"/>
              <a:ext cx="1406962" cy="726914"/>
            </a:xfrm>
            <a:prstGeom prst="rect">
              <a:avLst/>
            </a:prstGeom>
            <a:noFill/>
          </p:spPr>
          <p:txBody>
            <a:bodyPr wrap="square" lIns="79805" tIns="39902" rIns="79805" bIns="39902" rtlCol="0">
              <a:spAutoFit/>
            </a:bodyPr>
            <a:lstStyle/>
            <a:p>
              <a:pPr defTabSz="798046"/>
              <a:r>
                <a:rPr lang="zh-CN" altLang="en-US" b="1" dirty="0" smtClean="0">
                  <a:solidFill>
                    <a:srgbClr val="E7E6E6">
                      <a:lumMod val="25000"/>
                    </a:srgbClr>
                  </a:solidFill>
                  <a:latin typeface="微软雅黑" pitchFamily="34" charset="-122"/>
                  <a:ea typeface="微软雅黑" pitchFamily="34" charset="-122"/>
                  <a:cs typeface="Arial" panose="020B0604020202020204" pitchFamily="34" charset="0"/>
                </a:rPr>
                <a:t>园区开发商业地区</a:t>
              </a:r>
              <a:endParaRPr lang="zh-CN" altLang="en-US" b="1" dirty="0">
                <a:solidFill>
                  <a:srgbClr val="E7E6E6">
                    <a:lumMod val="25000"/>
                  </a:srgbClr>
                </a:solidFill>
                <a:latin typeface="微软雅黑" pitchFamily="34" charset="-122"/>
                <a:ea typeface="微软雅黑" pitchFamily="34" charset="-122"/>
                <a:cs typeface="Arial" panose="020B0604020202020204" pitchFamily="34" charset="0"/>
              </a:endParaRPr>
            </a:p>
          </p:txBody>
        </p:sp>
        <p:sp>
          <p:nvSpPr>
            <p:cNvPr id="19" name="文本框 16"/>
            <p:cNvSpPr txBox="1"/>
            <p:nvPr/>
          </p:nvSpPr>
          <p:spPr>
            <a:xfrm>
              <a:off x="7642262" y="5228611"/>
              <a:ext cx="2669727" cy="403749"/>
            </a:xfrm>
            <a:prstGeom prst="rect">
              <a:avLst/>
            </a:prstGeom>
            <a:noFill/>
          </p:spPr>
          <p:txBody>
            <a:bodyPr wrap="square" lIns="79805" tIns="39902" rIns="79805" bIns="39902" rtlCol="0">
              <a:spAutoFit/>
            </a:bodyPr>
            <a:lstStyle/>
            <a:p>
              <a:pPr defTabSz="798046"/>
              <a:r>
                <a:rPr lang="zh-CN" altLang="en-US" b="1" dirty="0" smtClean="0">
                  <a:solidFill>
                    <a:srgbClr val="E7E6E6">
                      <a:lumMod val="25000"/>
                    </a:srgbClr>
                  </a:solidFill>
                  <a:latin typeface="微软雅黑" pitchFamily="34" charset="-122"/>
                  <a:ea typeface="微软雅黑" pitchFamily="34" charset="-122"/>
                  <a:cs typeface="Arial" panose="020B0604020202020204" pitchFamily="34" charset="0"/>
                </a:rPr>
                <a:t>生物制药及其他</a:t>
              </a:r>
              <a:endParaRPr lang="zh-CN" altLang="en-US" b="1" dirty="0">
                <a:solidFill>
                  <a:srgbClr val="E7E6E6">
                    <a:lumMod val="25000"/>
                  </a:srgbClr>
                </a:solidFill>
                <a:latin typeface="微软雅黑" pitchFamily="34" charset="-122"/>
                <a:ea typeface="微软雅黑" pitchFamily="34" charset="-122"/>
                <a:cs typeface="Arial" panose="020B0604020202020204" pitchFamily="34" charset="0"/>
              </a:endParaRPr>
            </a:p>
          </p:txBody>
        </p:sp>
        <p:grpSp>
          <p:nvGrpSpPr>
            <p:cNvPr id="3" name="组合 25"/>
            <p:cNvGrpSpPr/>
            <p:nvPr/>
          </p:nvGrpSpPr>
          <p:grpSpPr>
            <a:xfrm>
              <a:off x="4551614" y="1096417"/>
              <a:ext cx="4613403" cy="4494700"/>
              <a:chOff x="3365619" y="699542"/>
              <a:chExt cx="3946124" cy="3893804"/>
            </a:xfrm>
          </p:grpSpPr>
          <p:graphicFrame>
            <p:nvGraphicFramePr>
              <p:cNvPr id="4" name="图表 3"/>
              <p:cNvGraphicFramePr/>
              <p:nvPr>
                <p:extLst/>
              </p:nvPr>
            </p:nvGraphicFramePr>
            <p:xfrm>
              <a:off x="3500593" y="699542"/>
              <a:ext cx="3811150" cy="3553838"/>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组 2"/>
              <p:cNvGrpSpPr/>
              <p:nvPr/>
            </p:nvGrpSpPr>
            <p:grpSpPr>
              <a:xfrm>
                <a:off x="6101923" y="911442"/>
                <a:ext cx="753656" cy="616816"/>
                <a:chOff x="7236729" y="1504950"/>
                <a:chExt cx="1047429" cy="857250"/>
              </a:xfrm>
            </p:grpSpPr>
            <p:sp>
              <p:nvSpPr>
                <p:cNvPr id="6" name="椭圆 5"/>
                <p:cNvSpPr/>
                <p:nvPr/>
              </p:nvSpPr>
              <p:spPr>
                <a:xfrm>
                  <a:off x="7294322" y="1504950"/>
                  <a:ext cx="857250" cy="857250"/>
                </a:xfrm>
                <a:prstGeom prst="ellipse">
                  <a:avLst/>
                </a:prstGeom>
                <a:gradFill>
                  <a:gsLst>
                    <a:gs pos="0">
                      <a:schemeClr val="bg1"/>
                    </a:gs>
                    <a:gs pos="100000">
                      <a:schemeClr val="bg1">
                        <a:lumMod val="85000"/>
                      </a:schemeClr>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dirty="0">
                    <a:latin typeface="微软雅黑" pitchFamily="34" charset="-122"/>
                    <a:ea typeface="微软雅黑" pitchFamily="34" charset="-122"/>
                  </a:endParaRPr>
                </a:p>
              </p:txBody>
            </p:sp>
            <p:sp>
              <p:nvSpPr>
                <p:cNvPr id="7" name="文本框 4"/>
                <p:cNvSpPr txBox="1"/>
                <p:nvPr/>
              </p:nvSpPr>
              <p:spPr>
                <a:xfrm>
                  <a:off x="7236729" y="1669827"/>
                  <a:ext cx="1047429" cy="556072"/>
                </a:xfrm>
                <a:prstGeom prst="rect">
                  <a:avLst/>
                </a:prstGeom>
                <a:noFill/>
              </p:spPr>
              <p:txBody>
                <a:bodyPr wrap="square" rtlCol="0">
                  <a:spAutoFit/>
                </a:bodyPr>
                <a:lstStyle/>
                <a:p>
                  <a:pPr algn="ctr"/>
                  <a:r>
                    <a:rPr lang="en-US" altLang="zh-CN" sz="2300" b="1" dirty="0" smtClean="0">
                      <a:solidFill>
                        <a:schemeClr val="tx1">
                          <a:lumMod val="75000"/>
                          <a:lumOff val="25000"/>
                        </a:schemeClr>
                      </a:solidFill>
                      <a:latin typeface="微软雅黑" pitchFamily="34" charset="-122"/>
                      <a:ea typeface="微软雅黑" pitchFamily="34" charset="-122"/>
                    </a:rPr>
                    <a:t>27%</a:t>
                  </a:r>
                  <a:endParaRPr lang="zh-CN" altLang="en-US" sz="2300" b="1" dirty="0">
                    <a:solidFill>
                      <a:schemeClr val="tx1">
                        <a:lumMod val="75000"/>
                        <a:lumOff val="25000"/>
                      </a:schemeClr>
                    </a:solidFill>
                    <a:latin typeface="微软雅黑" pitchFamily="34" charset="-122"/>
                    <a:ea typeface="微软雅黑" pitchFamily="34" charset="-122"/>
                  </a:endParaRPr>
                </a:p>
              </p:txBody>
            </p:sp>
          </p:grpSp>
          <p:grpSp>
            <p:nvGrpSpPr>
              <p:cNvPr id="8" name="组 7"/>
              <p:cNvGrpSpPr/>
              <p:nvPr/>
            </p:nvGrpSpPr>
            <p:grpSpPr>
              <a:xfrm>
                <a:off x="6423531" y="3071682"/>
                <a:ext cx="753656" cy="616816"/>
                <a:chOff x="7219052" y="1504950"/>
                <a:chExt cx="1047429" cy="857250"/>
              </a:xfrm>
            </p:grpSpPr>
            <p:sp>
              <p:nvSpPr>
                <p:cNvPr id="11" name="椭圆 10"/>
                <p:cNvSpPr/>
                <p:nvPr/>
              </p:nvSpPr>
              <p:spPr>
                <a:xfrm>
                  <a:off x="7294322" y="1504950"/>
                  <a:ext cx="857250" cy="857250"/>
                </a:xfrm>
                <a:prstGeom prst="ellipse">
                  <a:avLst/>
                </a:prstGeom>
                <a:gradFill>
                  <a:gsLst>
                    <a:gs pos="0">
                      <a:schemeClr val="bg1"/>
                    </a:gs>
                    <a:gs pos="100000">
                      <a:schemeClr val="bg1">
                        <a:lumMod val="85000"/>
                      </a:schemeClr>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dirty="0">
                    <a:latin typeface="微软雅黑" pitchFamily="34" charset="-122"/>
                    <a:ea typeface="微软雅黑" pitchFamily="34" charset="-122"/>
                  </a:endParaRPr>
                </a:p>
              </p:txBody>
            </p:sp>
            <p:sp>
              <p:nvSpPr>
                <p:cNvPr id="12" name="文本框 9"/>
                <p:cNvSpPr txBox="1"/>
                <p:nvPr/>
              </p:nvSpPr>
              <p:spPr>
                <a:xfrm>
                  <a:off x="7219052" y="1661664"/>
                  <a:ext cx="1047429" cy="556072"/>
                </a:xfrm>
                <a:prstGeom prst="rect">
                  <a:avLst/>
                </a:prstGeom>
                <a:noFill/>
              </p:spPr>
              <p:txBody>
                <a:bodyPr wrap="square" rtlCol="0">
                  <a:spAutoFit/>
                </a:bodyPr>
                <a:lstStyle/>
                <a:p>
                  <a:pPr algn="ctr"/>
                  <a:r>
                    <a:rPr lang="en-US" altLang="zh-CN" sz="2300" b="1" dirty="0">
                      <a:solidFill>
                        <a:schemeClr val="tx1">
                          <a:lumMod val="75000"/>
                          <a:lumOff val="25000"/>
                        </a:schemeClr>
                      </a:solidFill>
                      <a:latin typeface="微软雅黑" pitchFamily="34" charset="-122"/>
                      <a:ea typeface="微软雅黑" pitchFamily="34" charset="-122"/>
                    </a:rPr>
                    <a:t>18%</a:t>
                  </a:r>
                  <a:endParaRPr lang="zh-CN" altLang="en-US" sz="2300" b="1" dirty="0">
                    <a:solidFill>
                      <a:schemeClr val="tx1">
                        <a:lumMod val="75000"/>
                        <a:lumOff val="25000"/>
                      </a:schemeClr>
                    </a:solidFill>
                    <a:latin typeface="微软雅黑" pitchFamily="34" charset="-122"/>
                    <a:ea typeface="微软雅黑" pitchFamily="34" charset="-122"/>
                  </a:endParaRPr>
                </a:p>
              </p:txBody>
            </p:sp>
          </p:grpSp>
          <p:grpSp>
            <p:nvGrpSpPr>
              <p:cNvPr id="10" name="组 12"/>
              <p:cNvGrpSpPr/>
              <p:nvPr/>
            </p:nvGrpSpPr>
            <p:grpSpPr>
              <a:xfrm>
                <a:off x="5309835" y="3976530"/>
                <a:ext cx="753656" cy="616816"/>
                <a:chOff x="7219052" y="1504950"/>
                <a:chExt cx="1047429" cy="857250"/>
              </a:xfrm>
            </p:grpSpPr>
            <p:sp>
              <p:nvSpPr>
                <p:cNvPr id="16" name="椭圆 15"/>
                <p:cNvSpPr/>
                <p:nvPr/>
              </p:nvSpPr>
              <p:spPr>
                <a:xfrm>
                  <a:off x="7294322" y="1504950"/>
                  <a:ext cx="857250" cy="857250"/>
                </a:xfrm>
                <a:prstGeom prst="ellipse">
                  <a:avLst/>
                </a:prstGeom>
                <a:gradFill>
                  <a:gsLst>
                    <a:gs pos="0">
                      <a:schemeClr val="bg1"/>
                    </a:gs>
                    <a:gs pos="100000">
                      <a:schemeClr val="bg1">
                        <a:lumMod val="85000"/>
                      </a:schemeClr>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dirty="0">
                    <a:latin typeface="微软雅黑" pitchFamily="34" charset="-122"/>
                    <a:ea typeface="微软雅黑" pitchFamily="34" charset="-122"/>
                  </a:endParaRPr>
                </a:p>
              </p:txBody>
            </p:sp>
            <p:sp>
              <p:nvSpPr>
                <p:cNvPr id="17" name="文本框 14"/>
                <p:cNvSpPr txBox="1"/>
                <p:nvPr/>
              </p:nvSpPr>
              <p:spPr>
                <a:xfrm>
                  <a:off x="7219052" y="1700320"/>
                  <a:ext cx="1047429" cy="556072"/>
                </a:xfrm>
                <a:prstGeom prst="rect">
                  <a:avLst/>
                </a:prstGeom>
                <a:noFill/>
              </p:spPr>
              <p:txBody>
                <a:bodyPr wrap="square" rtlCol="0">
                  <a:spAutoFit/>
                </a:bodyPr>
                <a:lstStyle/>
                <a:p>
                  <a:pPr algn="ctr"/>
                  <a:r>
                    <a:rPr lang="en-US" altLang="zh-CN" sz="2300" b="1" dirty="0" smtClean="0">
                      <a:solidFill>
                        <a:schemeClr val="tx1">
                          <a:lumMod val="75000"/>
                          <a:lumOff val="25000"/>
                        </a:schemeClr>
                      </a:solidFill>
                      <a:latin typeface="微软雅黑" pitchFamily="34" charset="-122"/>
                      <a:ea typeface="微软雅黑" pitchFamily="34" charset="-122"/>
                    </a:rPr>
                    <a:t>5%</a:t>
                  </a:r>
                  <a:endParaRPr lang="zh-CN" altLang="en-US" sz="2300" b="1" dirty="0">
                    <a:solidFill>
                      <a:schemeClr val="tx1">
                        <a:lumMod val="75000"/>
                        <a:lumOff val="25000"/>
                      </a:schemeClr>
                    </a:solidFill>
                    <a:latin typeface="微软雅黑" pitchFamily="34" charset="-122"/>
                    <a:ea typeface="微软雅黑" pitchFamily="34" charset="-122"/>
                  </a:endParaRPr>
                </a:p>
              </p:txBody>
            </p:sp>
          </p:grpSp>
          <p:grpSp>
            <p:nvGrpSpPr>
              <p:cNvPr id="13" name="组 17"/>
              <p:cNvGrpSpPr/>
              <p:nvPr/>
            </p:nvGrpSpPr>
            <p:grpSpPr>
              <a:xfrm>
                <a:off x="3365619" y="2104322"/>
                <a:ext cx="753656" cy="616816"/>
                <a:chOff x="3788852" y="2962275"/>
                <a:chExt cx="1047429" cy="857250"/>
              </a:xfrm>
            </p:grpSpPr>
            <p:sp>
              <p:nvSpPr>
                <p:cNvPr id="21" name="椭圆 20"/>
                <p:cNvSpPr/>
                <p:nvPr/>
              </p:nvSpPr>
              <p:spPr>
                <a:xfrm>
                  <a:off x="3872147" y="2962275"/>
                  <a:ext cx="857250" cy="857250"/>
                </a:xfrm>
                <a:prstGeom prst="ellipse">
                  <a:avLst/>
                </a:prstGeom>
                <a:gradFill>
                  <a:gsLst>
                    <a:gs pos="0">
                      <a:schemeClr val="bg1"/>
                    </a:gs>
                    <a:gs pos="100000">
                      <a:schemeClr val="bg1">
                        <a:lumMod val="85000"/>
                      </a:schemeClr>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00" dirty="0">
                    <a:latin typeface="微软雅黑" pitchFamily="34" charset="-122"/>
                    <a:ea typeface="微软雅黑" pitchFamily="34" charset="-122"/>
                  </a:endParaRPr>
                </a:p>
              </p:txBody>
            </p:sp>
            <p:sp>
              <p:nvSpPr>
                <p:cNvPr id="22" name="文本框 19"/>
                <p:cNvSpPr txBox="1"/>
                <p:nvPr/>
              </p:nvSpPr>
              <p:spPr>
                <a:xfrm>
                  <a:off x="3788852" y="3161578"/>
                  <a:ext cx="1047429" cy="556072"/>
                </a:xfrm>
                <a:prstGeom prst="rect">
                  <a:avLst/>
                </a:prstGeom>
                <a:noFill/>
              </p:spPr>
              <p:txBody>
                <a:bodyPr wrap="square" rtlCol="0">
                  <a:spAutoFit/>
                </a:bodyPr>
                <a:lstStyle/>
                <a:p>
                  <a:pPr algn="ctr"/>
                  <a:r>
                    <a:rPr lang="en-US" altLang="zh-CN" sz="2300" b="1" dirty="0" smtClean="0">
                      <a:solidFill>
                        <a:schemeClr val="tx1">
                          <a:lumMod val="75000"/>
                          <a:lumOff val="25000"/>
                        </a:schemeClr>
                      </a:solidFill>
                      <a:latin typeface="微软雅黑" pitchFamily="34" charset="-122"/>
                      <a:ea typeface="微软雅黑" pitchFamily="34" charset="-122"/>
                    </a:rPr>
                    <a:t>50%</a:t>
                  </a:r>
                  <a:endParaRPr lang="zh-CN" altLang="en-US" sz="2300" b="1" dirty="0">
                    <a:solidFill>
                      <a:schemeClr val="tx1">
                        <a:lumMod val="75000"/>
                        <a:lumOff val="25000"/>
                      </a:schemeClr>
                    </a:solidFill>
                    <a:latin typeface="微软雅黑" pitchFamily="34" charset="-122"/>
                    <a:ea typeface="微软雅黑" pitchFamily="34" charset="-122"/>
                  </a:endParaRPr>
                </a:p>
              </p:txBody>
            </p:sp>
          </p:grpSp>
        </p:grpSp>
        <p:sp>
          <p:nvSpPr>
            <p:cNvPr id="24" name="文本框 21"/>
            <p:cNvSpPr txBox="1"/>
            <p:nvPr/>
          </p:nvSpPr>
          <p:spPr>
            <a:xfrm>
              <a:off x="3787177" y="3673553"/>
              <a:ext cx="1406961" cy="403749"/>
            </a:xfrm>
            <a:prstGeom prst="rect">
              <a:avLst/>
            </a:prstGeom>
            <a:noFill/>
          </p:spPr>
          <p:txBody>
            <a:bodyPr wrap="square" lIns="79805" tIns="39902" rIns="79805" bIns="39902" rtlCol="0">
              <a:spAutoFit/>
            </a:bodyPr>
            <a:lstStyle/>
            <a:p>
              <a:pPr algn="r" defTabSz="798046"/>
              <a:r>
                <a:rPr lang="zh-CN" altLang="en-US" b="1" dirty="0" smtClean="0">
                  <a:solidFill>
                    <a:srgbClr val="E7E6E6">
                      <a:lumMod val="25000"/>
                    </a:srgbClr>
                  </a:solidFill>
                  <a:latin typeface="微软雅黑" pitchFamily="34" charset="-122"/>
                  <a:ea typeface="微软雅黑" pitchFamily="34" charset="-122"/>
                  <a:cs typeface="Arial" panose="020B0604020202020204" pitchFamily="34" charset="0"/>
                </a:rPr>
                <a:t>纺织服装</a:t>
              </a:r>
              <a:endParaRPr lang="zh-CN" altLang="en-US" b="1" dirty="0">
                <a:solidFill>
                  <a:schemeClr val="tx1">
                    <a:lumMod val="75000"/>
                    <a:lumOff val="25000"/>
                  </a:schemeClr>
                </a:solidFill>
                <a:latin typeface="微软雅黑" pitchFamily="34" charset="-122"/>
                <a:ea typeface="微软雅黑" pitchFamily="34" charset="-122"/>
                <a:cs typeface="Arial" panose="020B0604020202020204" pitchFamily="34" charset="0"/>
              </a:endParaRPr>
            </a:p>
          </p:txBody>
        </p:sp>
      </p:grpSp>
      <p:sp>
        <p:nvSpPr>
          <p:cNvPr id="25" name="TextBox 24"/>
          <p:cNvSpPr txBox="1"/>
          <p:nvPr/>
        </p:nvSpPr>
        <p:spPr>
          <a:xfrm>
            <a:off x="520576" y="1461258"/>
            <a:ext cx="3872480" cy="2443471"/>
          </a:xfrm>
          <a:prstGeom prst="rect">
            <a:avLst/>
          </a:prstGeom>
          <a:noFill/>
          <a:ln w="12700">
            <a:solidFill>
              <a:srgbClr val="C00000"/>
            </a:solidFill>
          </a:ln>
        </p:spPr>
        <p:txBody>
          <a:bodyPr wrap="square" lIns="106409" tIns="53204" rIns="106409" bIns="53204" rtlCol="0">
            <a:spAutoFit/>
          </a:bodyPr>
          <a:lstStyle/>
          <a:p>
            <a:pPr>
              <a:lnSpc>
                <a:spcPct val="115000"/>
              </a:lnSpc>
            </a:pPr>
            <a:r>
              <a:rPr lang="zh-CN" altLang="en-US" sz="2300" b="1" dirty="0" smtClean="0">
                <a:solidFill>
                  <a:schemeClr val="tx1">
                    <a:lumMod val="75000"/>
                    <a:lumOff val="25000"/>
                  </a:schemeClr>
                </a:solidFill>
                <a:latin typeface="微软雅黑" pitchFamily="34" charset="-122"/>
                <a:ea typeface="微软雅黑" pitchFamily="34" charset="-122"/>
              </a:rPr>
              <a:t>1</a:t>
            </a:r>
            <a:r>
              <a:rPr lang="en-US" altLang="zh-CN" sz="2300" b="1" dirty="0" smtClean="0">
                <a:solidFill>
                  <a:schemeClr val="tx1">
                    <a:lumMod val="75000"/>
                    <a:lumOff val="25000"/>
                  </a:schemeClr>
                </a:solidFill>
                <a:latin typeface="微软雅黑" pitchFamily="34" charset="-122"/>
                <a:ea typeface="微软雅黑" pitchFamily="34" charset="-122"/>
              </a:rPr>
              <a:t>982</a:t>
            </a:r>
            <a:r>
              <a:rPr lang="zh-CN" altLang="en-US" sz="2300" b="1" dirty="0" smtClean="0">
                <a:solidFill>
                  <a:schemeClr val="tx1">
                    <a:lumMod val="75000"/>
                    <a:lumOff val="25000"/>
                  </a:schemeClr>
                </a:solidFill>
                <a:latin typeface="微软雅黑" pitchFamily="34" charset="-122"/>
                <a:ea typeface="微软雅黑" pitchFamily="34" charset="-122"/>
              </a:rPr>
              <a:t>年   销售</a:t>
            </a:r>
            <a:r>
              <a:rPr lang="en-US" altLang="zh-CN" sz="3300" b="1" dirty="0" smtClean="0">
                <a:solidFill>
                  <a:srgbClr val="0000FF"/>
                </a:solidFill>
                <a:latin typeface="微软雅黑" pitchFamily="34" charset="-122"/>
                <a:ea typeface="微软雅黑" pitchFamily="34" charset="-122"/>
              </a:rPr>
              <a:t>26</a:t>
            </a:r>
            <a:r>
              <a:rPr lang="zh-CN" altLang="en-US" sz="2300" b="1" dirty="0" smtClean="0">
                <a:solidFill>
                  <a:schemeClr val="tx1">
                    <a:lumMod val="75000"/>
                    <a:lumOff val="25000"/>
                  </a:schemeClr>
                </a:solidFill>
                <a:latin typeface="微软雅黑" pitchFamily="34" charset="-122"/>
                <a:ea typeface="微软雅黑" pitchFamily="34" charset="-122"/>
              </a:rPr>
              <a:t>万元</a:t>
            </a:r>
            <a:endParaRPr lang="en-US" altLang="zh-CN" sz="2300" b="1" dirty="0" smtClean="0">
              <a:solidFill>
                <a:schemeClr val="tx1">
                  <a:lumMod val="75000"/>
                  <a:lumOff val="25000"/>
                </a:schemeClr>
              </a:solidFill>
              <a:latin typeface="微软雅黑" pitchFamily="34" charset="-122"/>
              <a:ea typeface="微软雅黑" pitchFamily="34" charset="-122"/>
            </a:endParaRPr>
          </a:p>
          <a:p>
            <a:pPr>
              <a:lnSpc>
                <a:spcPct val="115000"/>
              </a:lnSpc>
            </a:pPr>
            <a:r>
              <a:rPr lang="en-US" altLang="zh-CN" sz="2300" b="1" dirty="0" smtClean="0">
                <a:solidFill>
                  <a:schemeClr val="tx1">
                    <a:lumMod val="75000"/>
                    <a:lumOff val="25000"/>
                  </a:schemeClr>
                </a:solidFill>
                <a:latin typeface="微软雅黑" pitchFamily="34" charset="-122"/>
                <a:ea typeface="微软雅黑" pitchFamily="34" charset="-122"/>
              </a:rPr>
              <a:t>  </a:t>
            </a:r>
            <a:r>
              <a:rPr lang="zh-CN" altLang="en-US" sz="2300" b="1" dirty="0" smtClean="0">
                <a:solidFill>
                  <a:schemeClr val="tx1">
                    <a:lumMod val="75000"/>
                    <a:lumOff val="25000"/>
                  </a:schemeClr>
                </a:solidFill>
                <a:latin typeface="微软雅黑" pitchFamily="34" charset="-122"/>
                <a:ea typeface="微软雅黑" pitchFamily="34" charset="-122"/>
              </a:rPr>
              <a:t>             </a:t>
            </a:r>
            <a:r>
              <a:rPr lang="en-US" altLang="zh-CN" sz="3300" b="1" dirty="0" smtClean="0">
                <a:solidFill>
                  <a:srgbClr val="0000FF"/>
                </a:solidFill>
                <a:latin typeface="微软雅黑" pitchFamily="34" charset="-122"/>
                <a:ea typeface="微软雅黑" pitchFamily="34" charset="-122"/>
              </a:rPr>
              <a:t>20</a:t>
            </a:r>
            <a:r>
              <a:rPr lang="zh-CN" altLang="en-US" sz="2300" b="1" dirty="0" smtClean="0">
                <a:solidFill>
                  <a:schemeClr val="tx1">
                    <a:lumMod val="75000"/>
                    <a:lumOff val="25000"/>
                  </a:schemeClr>
                </a:solidFill>
                <a:latin typeface="微软雅黑" pitchFamily="34" charset="-122"/>
                <a:ea typeface="微软雅黑" pitchFamily="34" charset="-122"/>
              </a:rPr>
              <a:t>多员工</a:t>
            </a:r>
          </a:p>
          <a:p>
            <a:pPr>
              <a:lnSpc>
                <a:spcPct val="115000"/>
              </a:lnSpc>
            </a:pPr>
            <a:r>
              <a:rPr lang="zh-CN" altLang="en-US" sz="2300" b="1" dirty="0" smtClean="0">
                <a:solidFill>
                  <a:schemeClr val="tx1">
                    <a:lumMod val="75000"/>
                    <a:lumOff val="25000"/>
                  </a:schemeClr>
                </a:solidFill>
                <a:latin typeface="微软雅黑" pitchFamily="34" charset="-122"/>
                <a:ea typeface="微软雅黑" pitchFamily="34" charset="-122"/>
              </a:rPr>
              <a:t>20</a:t>
            </a:r>
            <a:r>
              <a:rPr lang="en-US" altLang="zh-CN" sz="2300" b="1" dirty="0" smtClean="0">
                <a:solidFill>
                  <a:schemeClr val="tx1">
                    <a:lumMod val="75000"/>
                    <a:lumOff val="25000"/>
                  </a:schemeClr>
                </a:solidFill>
                <a:latin typeface="微软雅黑" pitchFamily="34" charset="-122"/>
                <a:ea typeface="微软雅黑" pitchFamily="34" charset="-122"/>
              </a:rPr>
              <a:t>17</a:t>
            </a:r>
            <a:r>
              <a:rPr lang="zh-CN" altLang="en-US" sz="2300" b="1" dirty="0" smtClean="0">
                <a:solidFill>
                  <a:schemeClr val="tx1">
                    <a:lumMod val="75000"/>
                    <a:lumOff val="25000"/>
                  </a:schemeClr>
                </a:solidFill>
                <a:latin typeface="微软雅黑" pitchFamily="34" charset="-122"/>
                <a:ea typeface="微软雅黑" pitchFamily="34" charset="-122"/>
              </a:rPr>
              <a:t>年   销售 </a:t>
            </a:r>
            <a:r>
              <a:rPr lang="en-US" altLang="zh-CN" sz="3300" b="1" dirty="0" smtClean="0">
                <a:solidFill>
                  <a:srgbClr val="C00000"/>
                </a:solidFill>
                <a:latin typeface="微软雅黑" pitchFamily="34" charset="-122"/>
                <a:ea typeface="微软雅黑" pitchFamily="34" charset="-122"/>
              </a:rPr>
              <a:t>603</a:t>
            </a:r>
            <a:r>
              <a:rPr lang="zh-CN" altLang="en-US" sz="2300" b="1" dirty="0" smtClean="0">
                <a:solidFill>
                  <a:schemeClr val="tx1">
                    <a:lumMod val="75000"/>
                    <a:lumOff val="25000"/>
                  </a:schemeClr>
                </a:solidFill>
                <a:latin typeface="微软雅黑" pitchFamily="34" charset="-122"/>
                <a:ea typeface="微软雅黑" pitchFamily="34" charset="-122"/>
              </a:rPr>
              <a:t>亿元</a:t>
            </a:r>
            <a:endParaRPr lang="en-US" altLang="zh-CN" sz="2300" b="1" dirty="0" smtClean="0">
              <a:solidFill>
                <a:schemeClr val="tx1">
                  <a:lumMod val="75000"/>
                  <a:lumOff val="25000"/>
                </a:schemeClr>
              </a:solidFill>
              <a:latin typeface="微软雅黑" pitchFamily="34" charset="-122"/>
              <a:ea typeface="微软雅黑" pitchFamily="34" charset="-122"/>
            </a:endParaRPr>
          </a:p>
          <a:p>
            <a:pPr>
              <a:lnSpc>
                <a:spcPct val="115000"/>
              </a:lnSpc>
            </a:pPr>
            <a:r>
              <a:rPr lang="en-US" altLang="zh-CN" sz="2300" b="1" dirty="0" smtClean="0">
                <a:solidFill>
                  <a:schemeClr val="tx1">
                    <a:lumMod val="75000"/>
                    <a:lumOff val="25000"/>
                  </a:schemeClr>
                </a:solidFill>
                <a:latin typeface="微软雅黑" pitchFamily="34" charset="-122"/>
                <a:ea typeface="微软雅黑" pitchFamily="34" charset="-122"/>
              </a:rPr>
              <a:t>            </a:t>
            </a:r>
            <a:r>
              <a:rPr lang="zh-CN" altLang="en-US" sz="2300" b="1" dirty="0" smtClean="0">
                <a:solidFill>
                  <a:schemeClr val="tx1">
                    <a:lumMod val="75000"/>
                    <a:lumOff val="25000"/>
                  </a:schemeClr>
                </a:solidFill>
                <a:latin typeface="微软雅黑" pitchFamily="34" charset="-122"/>
                <a:ea typeface="微软雅黑" pitchFamily="34" charset="-122"/>
              </a:rPr>
              <a:t>   </a:t>
            </a:r>
            <a:r>
              <a:rPr lang="en-US" altLang="zh-CN" sz="3300" b="1" dirty="0" smtClean="0">
                <a:solidFill>
                  <a:srgbClr val="C00000"/>
                </a:solidFill>
                <a:latin typeface="微软雅黑" pitchFamily="34" charset="-122"/>
                <a:ea typeface="微软雅黑" pitchFamily="34" charset="-122"/>
              </a:rPr>
              <a:t>2</a:t>
            </a:r>
            <a:r>
              <a:rPr lang="zh-CN" altLang="en-US" sz="3300" b="1" dirty="0" smtClean="0">
                <a:solidFill>
                  <a:srgbClr val="C00000"/>
                </a:solidFill>
                <a:latin typeface="微软雅黑" pitchFamily="34" charset="-122"/>
                <a:ea typeface="微软雅黑" pitchFamily="34" charset="-122"/>
              </a:rPr>
              <a:t>万</a:t>
            </a:r>
            <a:r>
              <a:rPr lang="zh-CN" altLang="en-US" sz="2300" b="1" dirty="0" smtClean="0">
                <a:solidFill>
                  <a:schemeClr val="tx1">
                    <a:lumMod val="75000"/>
                    <a:lumOff val="25000"/>
                  </a:schemeClr>
                </a:solidFill>
                <a:latin typeface="微软雅黑" pitchFamily="34" charset="-122"/>
                <a:ea typeface="微软雅黑" pitchFamily="34" charset="-122"/>
              </a:rPr>
              <a:t>多员工</a:t>
            </a:r>
            <a:endParaRPr lang="zh-CN" altLang="en-US" sz="2300" dirty="0">
              <a:solidFill>
                <a:schemeClr val="tx1">
                  <a:lumMod val="75000"/>
                  <a:lumOff val="25000"/>
                </a:schemeClr>
              </a:solidFill>
              <a:latin typeface="微软雅黑" pitchFamily="34" charset="-122"/>
              <a:ea typeface="微软雅黑" pitchFamily="34" charset="-122"/>
            </a:endParaRPr>
          </a:p>
        </p:txBody>
      </p:sp>
      <p:sp>
        <p:nvSpPr>
          <p:cNvPr id="26" name="文本框 74"/>
          <p:cNvSpPr txBox="1">
            <a:spLocks noChangeArrowheads="1"/>
          </p:cNvSpPr>
          <p:nvPr/>
        </p:nvSpPr>
        <p:spPr bwMode="auto">
          <a:xfrm>
            <a:off x="520576" y="659008"/>
            <a:ext cx="9442075" cy="509417"/>
          </a:xfrm>
          <a:prstGeom prst="rect">
            <a:avLst/>
          </a:prstGeom>
          <a:noFill/>
          <a:ln w="9525">
            <a:noFill/>
            <a:miter lim="800000"/>
            <a:headEnd/>
            <a:tailEnd/>
          </a:ln>
        </p:spPr>
        <p:txBody>
          <a:bodyPr wrap="square" lIns="106409" tIns="53204" rIns="106409" bIns="53204">
            <a:spAutoFit/>
          </a:bodyPr>
          <a:lstStyle/>
          <a:p>
            <a:pPr algn="just" eaLnBrk="1" hangingPunct="1">
              <a:lnSpc>
                <a:spcPct val="125000"/>
              </a:lnSpc>
            </a:pPr>
            <a:r>
              <a:rPr lang="zh-CN" altLang="en-US" sz="2300" b="1" dirty="0" smtClean="0">
                <a:solidFill>
                  <a:srgbClr val="3333FF"/>
                </a:solidFill>
                <a:latin typeface="微软雅黑" pitchFamily="34" charset="-122"/>
                <a:ea typeface="微软雅黑" pitchFamily="34" charset="-122"/>
                <a:sym typeface="宋体" pitchFamily="2" charset="-122"/>
              </a:rPr>
              <a:t>江苏省重点企业集团，国务院</a:t>
            </a:r>
            <a:r>
              <a:rPr lang="en-US" altLang="zh-CN" sz="2300" b="1" dirty="0" smtClean="0">
                <a:solidFill>
                  <a:srgbClr val="3333FF"/>
                </a:solidFill>
                <a:latin typeface="微软雅黑" pitchFamily="34" charset="-122"/>
                <a:ea typeface="微软雅黑" pitchFamily="34" charset="-122"/>
                <a:sym typeface="宋体" pitchFamily="2" charset="-122"/>
              </a:rPr>
              <a:t>120</a:t>
            </a:r>
            <a:r>
              <a:rPr lang="zh-CN" altLang="en-US" sz="2300" b="1" dirty="0" smtClean="0">
                <a:solidFill>
                  <a:srgbClr val="3333FF"/>
                </a:solidFill>
                <a:latin typeface="微软雅黑" pitchFamily="34" charset="-122"/>
                <a:ea typeface="微软雅黑" pitchFamily="34" charset="-122"/>
                <a:sym typeface="宋体" pitchFamily="2" charset="-122"/>
              </a:rPr>
              <a:t>家深化改革试点企业之一 。</a:t>
            </a:r>
            <a:endParaRPr lang="zh-CN" altLang="en-US" sz="1900" b="1" dirty="0">
              <a:solidFill>
                <a:srgbClr val="0D0D0D"/>
              </a:solidFill>
              <a:latin typeface="华文中宋" pitchFamily="2" charset="-122"/>
              <a:ea typeface="华文中宋" pitchFamily="2" charset="-122"/>
              <a:sym typeface="宋体" pitchFamily="2"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DSC06301"/>
          <p:cNvPicPr>
            <a:picLocks noChangeAspect="1" noChangeArrowheads="1"/>
          </p:cNvPicPr>
          <p:nvPr/>
        </p:nvPicPr>
        <p:blipFill>
          <a:blip r:embed="rId2" cstate="print"/>
          <a:srcRect/>
          <a:stretch>
            <a:fillRect/>
          </a:stretch>
        </p:blipFill>
        <p:spPr bwMode="auto">
          <a:xfrm>
            <a:off x="462130" y="2174902"/>
            <a:ext cx="2694828" cy="1792170"/>
          </a:xfrm>
          <a:prstGeom prst="rect">
            <a:avLst/>
          </a:prstGeom>
          <a:noFill/>
          <a:ln w="9525">
            <a:noFill/>
            <a:miter lim="800000"/>
            <a:headEnd/>
            <a:tailEnd/>
          </a:ln>
        </p:spPr>
      </p:pic>
      <p:pic>
        <p:nvPicPr>
          <p:cNvPr id="9" name="Picture 6" descr="2008"/>
          <p:cNvPicPr>
            <a:picLocks noChangeAspect="1" noChangeArrowheads="1"/>
          </p:cNvPicPr>
          <p:nvPr/>
        </p:nvPicPr>
        <p:blipFill>
          <a:blip r:embed="rId3" cstate="print">
            <a:lum bright="12000"/>
          </a:blip>
          <a:srcRect/>
          <a:stretch>
            <a:fillRect/>
          </a:stretch>
        </p:blipFill>
        <p:spPr bwMode="auto">
          <a:xfrm>
            <a:off x="462130" y="391895"/>
            <a:ext cx="2694828" cy="1695048"/>
          </a:xfrm>
          <a:prstGeom prst="rect">
            <a:avLst/>
          </a:prstGeom>
          <a:noFill/>
          <a:ln w="9525">
            <a:noFill/>
            <a:miter lim="800000"/>
            <a:headEnd/>
            <a:tailEnd/>
          </a:ln>
        </p:spPr>
      </p:pic>
      <p:pic>
        <p:nvPicPr>
          <p:cNvPr id="10" name="Picture 2" descr="D:\总裁办材料\2015\新闻稿\0425红豆杉里百岁老人新闻发布会\红豆杉里百岁老人\DSC_8851.jpg"/>
          <p:cNvPicPr>
            <a:picLocks noChangeAspect="1" noChangeArrowheads="1"/>
          </p:cNvPicPr>
          <p:nvPr/>
        </p:nvPicPr>
        <p:blipFill>
          <a:blip r:embed="rId4" cstate="print"/>
          <a:srcRect/>
          <a:stretch>
            <a:fillRect/>
          </a:stretch>
        </p:blipFill>
        <p:spPr bwMode="auto">
          <a:xfrm>
            <a:off x="462130" y="4049533"/>
            <a:ext cx="2694828" cy="1772012"/>
          </a:xfrm>
          <a:prstGeom prst="rect">
            <a:avLst/>
          </a:prstGeom>
          <a:noFill/>
          <a:ln w="9525">
            <a:noFill/>
            <a:miter lim="800000"/>
            <a:headEnd/>
            <a:tailEnd/>
          </a:ln>
        </p:spPr>
      </p:pic>
      <p:grpSp>
        <p:nvGrpSpPr>
          <p:cNvPr id="2" name="组合 20"/>
          <p:cNvGrpSpPr>
            <a:grpSpLocks/>
          </p:cNvGrpSpPr>
          <p:nvPr/>
        </p:nvGrpSpPr>
        <p:grpSpPr bwMode="auto">
          <a:xfrm>
            <a:off x="4166532" y="1472459"/>
            <a:ext cx="5135392" cy="1965637"/>
            <a:chOff x="395536" y="2336751"/>
            <a:chExt cx="4392613" cy="1702777"/>
          </a:xfrm>
        </p:grpSpPr>
        <p:sp>
          <p:nvSpPr>
            <p:cNvPr id="14" name="矩形 4"/>
            <p:cNvSpPr>
              <a:spLocks noChangeArrowheads="1"/>
            </p:cNvSpPr>
            <p:nvPr/>
          </p:nvSpPr>
          <p:spPr bwMode="auto">
            <a:xfrm>
              <a:off x="432619" y="2336751"/>
              <a:ext cx="4355405" cy="790575"/>
            </a:xfrm>
            <a:prstGeom prst="rect">
              <a:avLst/>
            </a:prstGeom>
            <a:solidFill>
              <a:srgbClr val="C00000"/>
            </a:solidFill>
            <a:ln w="9525">
              <a:noFill/>
              <a:miter lim="800000"/>
              <a:headEnd/>
              <a:tailEnd/>
            </a:ln>
          </p:spPr>
          <p:txBody>
            <a:bodyPr anchor="ctr"/>
            <a:lstStyle/>
            <a:p>
              <a:pPr algn="ctr"/>
              <a:endParaRPr lang="zh-CN" altLang="zh-CN" sz="3300" dirty="0">
                <a:solidFill>
                  <a:srgbClr val="FFFFFF"/>
                </a:solidFill>
                <a:latin typeface="宋体" pitchFamily="2" charset="-122"/>
                <a:sym typeface="宋体" pitchFamily="2" charset="-122"/>
              </a:endParaRPr>
            </a:p>
          </p:txBody>
        </p:sp>
        <p:sp>
          <p:nvSpPr>
            <p:cNvPr id="15" name="TextBox 5"/>
            <p:cNvSpPr>
              <a:spLocks noChangeArrowheads="1"/>
            </p:cNvSpPr>
            <p:nvPr/>
          </p:nvSpPr>
          <p:spPr bwMode="auto">
            <a:xfrm>
              <a:off x="467544" y="2420888"/>
              <a:ext cx="4239805" cy="523875"/>
            </a:xfrm>
            <a:prstGeom prst="rect">
              <a:avLst/>
            </a:prstGeom>
            <a:noFill/>
            <a:ln w="9525">
              <a:noFill/>
              <a:miter lim="800000"/>
              <a:headEnd/>
              <a:tailEnd/>
            </a:ln>
          </p:spPr>
          <p:txBody>
            <a:bodyPr>
              <a:spAutoFit/>
            </a:bodyPr>
            <a:lstStyle/>
            <a:p>
              <a:pPr algn="ctr"/>
              <a:r>
                <a:rPr lang="en-US" altLang="zh-CN" sz="3300" b="1" dirty="0">
                  <a:solidFill>
                    <a:srgbClr val="FFFFFF"/>
                  </a:solidFill>
                  <a:latin typeface="微软雅黑" pitchFamily="34" charset="-122"/>
                  <a:ea typeface="微软雅黑" pitchFamily="34" charset="-122"/>
                  <a:sym typeface="Impact" pitchFamily="34" charset="0"/>
                </a:rPr>
                <a:t>8</a:t>
              </a:r>
              <a:r>
                <a:rPr lang="zh-CN" altLang="en-US" sz="3300" b="1" dirty="0">
                  <a:solidFill>
                    <a:srgbClr val="FFFFFF"/>
                  </a:solidFill>
                  <a:latin typeface="微软雅黑" pitchFamily="34" charset="-122"/>
                  <a:ea typeface="微软雅黑" pitchFamily="34" charset="-122"/>
                  <a:sym typeface="Impact" pitchFamily="34" charset="0"/>
                </a:rPr>
                <a:t>、与社会（社区）共赢</a:t>
              </a:r>
            </a:p>
          </p:txBody>
        </p:sp>
        <p:sp>
          <p:nvSpPr>
            <p:cNvPr id="16" name="TextBox 15"/>
            <p:cNvSpPr txBox="1"/>
            <p:nvPr/>
          </p:nvSpPr>
          <p:spPr>
            <a:xfrm>
              <a:off x="395536" y="3213012"/>
              <a:ext cx="4392613" cy="826516"/>
            </a:xfrm>
            <a:prstGeom prst="rect">
              <a:avLst/>
            </a:prstGeom>
            <a:solidFill>
              <a:schemeClr val="bg1">
                <a:lumMod val="95000"/>
              </a:schemeClr>
            </a:solidFill>
            <a:ln w="3175">
              <a:noFill/>
            </a:ln>
          </p:spPr>
          <p:txBody>
            <a:bodyPr>
              <a:spAutoFit/>
            </a:bodyPr>
            <a:lstStyle/>
            <a:p>
              <a:pPr>
                <a:buFont typeface="Arial" charset="0"/>
                <a:buNone/>
                <a:defRPr/>
              </a:pPr>
              <a:r>
                <a:rPr lang="zh-CN" altLang="en-US" sz="2800" b="1" dirty="0">
                  <a:solidFill>
                    <a:schemeClr val="tx1">
                      <a:lumMod val="75000"/>
                      <a:lumOff val="25000"/>
                    </a:schemeClr>
                  </a:solidFill>
                  <a:latin typeface="微软雅黑" pitchFamily="34" charset="-122"/>
                  <a:ea typeface="微软雅黑" pitchFamily="34" charset="-122"/>
                </a:rPr>
                <a:t>就是要带动和改善周边社区，支持公益</a:t>
              </a:r>
              <a:r>
                <a:rPr lang="zh-CN" altLang="en-US" sz="2800" b="1" dirty="0" smtClean="0">
                  <a:solidFill>
                    <a:schemeClr val="tx1">
                      <a:lumMod val="75000"/>
                      <a:lumOff val="25000"/>
                    </a:schemeClr>
                  </a:solidFill>
                  <a:latin typeface="微软雅黑" pitchFamily="34" charset="-122"/>
                  <a:ea typeface="微软雅黑" pitchFamily="34" charset="-122"/>
                </a:rPr>
                <a:t>事业，促进</a:t>
              </a:r>
              <a:r>
                <a:rPr lang="zh-CN" altLang="en-US" sz="2800" b="1" dirty="0">
                  <a:solidFill>
                    <a:schemeClr val="tx1">
                      <a:lumMod val="75000"/>
                      <a:lumOff val="25000"/>
                    </a:schemeClr>
                  </a:solidFill>
                  <a:latin typeface="微软雅黑" pitchFamily="34" charset="-122"/>
                  <a:ea typeface="微软雅黑" pitchFamily="34" charset="-122"/>
                </a:rPr>
                <a:t>社会和谐。</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5370470" y="1555580"/>
            <a:ext cx="4352230" cy="2858377"/>
          </a:xfrm>
          <a:prstGeom prst="rect">
            <a:avLst/>
          </a:prstGeom>
          <a:ln>
            <a:noFill/>
          </a:ln>
          <a:effectLst>
            <a:outerShdw blurRad="190500" algn="tl" rotWithShape="0">
              <a:srgbClr val="000000">
                <a:alpha val="70000"/>
              </a:srgbClr>
            </a:outerShdw>
          </a:effectLst>
        </p:spPr>
      </p:pic>
      <p:sp>
        <p:nvSpPr>
          <p:cNvPr id="5" name="TextBox 4"/>
          <p:cNvSpPr txBox="1"/>
          <p:nvPr/>
        </p:nvSpPr>
        <p:spPr>
          <a:xfrm>
            <a:off x="1051710" y="1472459"/>
            <a:ext cx="3956665" cy="3123657"/>
          </a:xfrm>
          <a:prstGeom prst="rect">
            <a:avLst/>
          </a:prstGeom>
          <a:noFill/>
        </p:spPr>
        <p:txBody>
          <a:bodyPr wrap="square" lIns="106409" tIns="53204" rIns="106409" bIns="53204" rtlCol="0">
            <a:spAutoFit/>
          </a:bodyPr>
          <a:lstStyle/>
          <a:p>
            <a:pPr algn="just"/>
            <a:r>
              <a:rPr lang="en-US" altLang="zh-CN" sz="2800" b="1" dirty="0" smtClean="0">
                <a:solidFill>
                  <a:schemeClr val="tx1">
                    <a:lumMod val="75000"/>
                    <a:lumOff val="25000"/>
                  </a:schemeClr>
                </a:solidFill>
                <a:latin typeface="微软雅黑" pitchFamily="34" charset="-122"/>
                <a:ea typeface="微软雅黑" pitchFamily="34" charset="-122"/>
              </a:rPr>
              <a:t>2017</a:t>
            </a:r>
            <a:r>
              <a:rPr lang="zh-CN" altLang="en-US" sz="2800" b="1" dirty="0" smtClean="0">
                <a:solidFill>
                  <a:schemeClr val="tx1">
                    <a:lumMod val="75000"/>
                    <a:lumOff val="25000"/>
                  </a:schemeClr>
                </a:solidFill>
                <a:latin typeface="微软雅黑" pitchFamily="34" charset="-122"/>
                <a:ea typeface="微软雅黑" pitchFamily="34" charset="-122"/>
              </a:rPr>
              <a:t>年，红豆集团向中国和平发展基金会捐资</a:t>
            </a:r>
            <a:r>
              <a:rPr lang="en-US" altLang="zh-CN" sz="2800" b="1" dirty="0" smtClean="0">
                <a:solidFill>
                  <a:schemeClr val="tx1">
                    <a:lumMod val="75000"/>
                    <a:lumOff val="25000"/>
                  </a:schemeClr>
                </a:solidFill>
                <a:latin typeface="微软雅黑" pitchFamily="34" charset="-122"/>
                <a:ea typeface="微软雅黑" pitchFamily="34" charset="-122"/>
              </a:rPr>
              <a:t>1000</a:t>
            </a:r>
            <a:r>
              <a:rPr lang="zh-CN" altLang="en-US" sz="2800" b="1" dirty="0" smtClean="0">
                <a:solidFill>
                  <a:schemeClr val="tx1">
                    <a:lumMod val="75000"/>
                    <a:lumOff val="25000"/>
                  </a:schemeClr>
                </a:solidFill>
                <a:latin typeface="微软雅黑" pitchFamily="34" charset="-122"/>
                <a:ea typeface="微软雅黑" pitchFamily="34" charset="-122"/>
              </a:rPr>
              <a:t>万，用于柬埔寨的发展建设，为“一带一路”建设以及我国民间外交事业的不断发展作出积极贡献。</a:t>
            </a:r>
            <a:endParaRPr lang="zh-CN" altLang="en-US" sz="2800"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t="3531" b="13298"/>
          <a:stretch>
            <a:fillRect/>
          </a:stretch>
        </p:blipFill>
        <p:spPr bwMode="auto">
          <a:xfrm>
            <a:off x="-119200" y="0"/>
            <a:ext cx="10809425" cy="5937250"/>
          </a:xfrm>
          <a:prstGeom prst="rect">
            <a:avLst/>
          </a:prstGeom>
          <a:ln>
            <a:noFill/>
          </a:ln>
          <a:effectLst>
            <a:outerShdw blurRad="190500" algn="tl" rotWithShape="0">
              <a:srgbClr val="000000">
                <a:alpha val="70000"/>
              </a:srgbClr>
            </a:outerShdw>
          </a:effectLst>
        </p:spPr>
      </p:pic>
      <p:sp>
        <p:nvSpPr>
          <p:cNvPr id="5" name="矩形 4"/>
          <p:cNvSpPr/>
          <p:nvPr/>
        </p:nvSpPr>
        <p:spPr>
          <a:xfrm>
            <a:off x="-343520" y="1"/>
            <a:ext cx="11305256" cy="5937250"/>
          </a:xfrm>
          <a:prstGeom prst="rect">
            <a:avLst/>
          </a:prstGeom>
          <a:solidFill>
            <a:srgbClr val="FFFFFF">
              <a:alpha val="72157"/>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lIns="106409" tIns="53204" rIns="106409" bIns="53204" anchor="ctr"/>
          <a:lstStyle/>
          <a:p>
            <a:pPr algn="just">
              <a:spcBef>
                <a:spcPts val="698"/>
              </a:spcBef>
            </a:pPr>
            <a:endParaRPr lang="zh-CN" altLang="en-US" sz="2400" b="1" dirty="0">
              <a:solidFill>
                <a:srgbClr val="0000FF"/>
              </a:solidFill>
              <a:latin typeface="华文中宋" pitchFamily="2" charset="-122"/>
              <a:ea typeface="华文中宋" pitchFamily="2" charset="-122"/>
            </a:endParaRPr>
          </a:p>
        </p:txBody>
      </p:sp>
      <p:pic>
        <p:nvPicPr>
          <p:cNvPr id="6" name="Picture 2"/>
          <p:cNvPicPr>
            <a:picLocks noChangeAspect="1" noChangeArrowheads="1"/>
          </p:cNvPicPr>
          <p:nvPr/>
        </p:nvPicPr>
        <p:blipFill>
          <a:blip r:embed="rId2" cstate="print"/>
          <a:srcRect/>
          <a:stretch>
            <a:fillRect/>
          </a:stretch>
        </p:blipFill>
        <p:spPr bwMode="auto">
          <a:xfrm>
            <a:off x="256728" y="1240433"/>
            <a:ext cx="6312520" cy="4168825"/>
          </a:xfrm>
          <a:prstGeom prst="rect">
            <a:avLst/>
          </a:prstGeom>
          <a:ln>
            <a:noFill/>
          </a:ln>
          <a:effectLst>
            <a:outerShdw blurRad="190500" algn="tl" rotWithShape="0">
              <a:srgbClr val="000000">
                <a:alpha val="70000"/>
              </a:srgbClr>
            </a:outerShdw>
          </a:effectLst>
        </p:spPr>
      </p:pic>
      <p:sp>
        <p:nvSpPr>
          <p:cNvPr id="10" name="TextBox 9"/>
          <p:cNvSpPr txBox="1"/>
          <p:nvPr/>
        </p:nvSpPr>
        <p:spPr>
          <a:xfrm>
            <a:off x="191389" y="304329"/>
            <a:ext cx="8250067" cy="684208"/>
          </a:xfrm>
          <a:prstGeom prst="rect">
            <a:avLst/>
          </a:prstGeom>
          <a:noFill/>
        </p:spPr>
        <p:txBody>
          <a:bodyPr wrap="square" lIns="106409" tIns="53204" rIns="106409" bIns="53204" rtlCol="0">
            <a:spAutoFit/>
          </a:bodyPr>
          <a:lstStyle/>
          <a:p>
            <a:pPr algn="just">
              <a:lnSpc>
                <a:spcPct val="125000"/>
              </a:lnSpc>
              <a:spcBef>
                <a:spcPts val="698"/>
              </a:spcBef>
            </a:pPr>
            <a:r>
              <a:rPr lang="zh-CN" altLang="en-US" sz="3300" dirty="0" smtClean="0">
                <a:latin typeface="微软雅黑" pitchFamily="34" charset="-122"/>
                <a:ea typeface="微软雅黑" pitchFamily="34" charset="-122"/>
              </a:rPr>
              <a:t>◆</a:t>
            </a:r>
            <a:r>
              <a:rPr lang="zh-CN" altLang="zh-CN" sz="3300" b="1" dirty="0" smtClean="0">
                <a:latin typeface="微软雅黑" pitchFamily="34" charset="-122"/>
                <a:ea typeface="微软雅黑" pitchFamily="34" charset="-122"/>
              </a:rPr>
              <a:t>无锡耀庭慈善基金会</a:t>
            </a:r>
            <a:endParaRPr lang="zh-CN" altLang="zh-CN" sz="3300" dirty="0" smtClean="0">
              <a:latin typeface="微软雅黑" pitchFamily="34" charset="-122"/>
              <a:ea typeface="微软雅黑" pitchFamily="34" charset="-122"/>
            </a:endParaRPr>
          </a:p>
        </p:txBody>
      </p:sp>
      <p:sp>
        <p:nvSpPr>
          <p:cNvPr id="11" name="TextBox 10"/>
          <p:cNvSpPr txBox="1"/>
          <p:nvPr/>
        </p:nvSpPr>
        <p:spPr>
          <a:xfrm>
            <a:off x="6857280" y="1456457"/>
            <a:ext cx="3024336" cy="3985432"/>
          </a:xfrm>
          <a:prstGeom prst="rect">
            <a:avLst/>
          </a:prstGeom>
          <a:noFill/>
        </p:spPr>
        <p:txBody>
          <a:bodyPr wrap="square" lIns="106409" tIns="53204" rIns="106409" bIns="53204" rtlCol="0">
            <a:spAutoFit/>
          </a:bodyPr>
          <a:lstStyle/>
          <a:p>
            <a:pPr algn="just">
              <a:spcBef>
                <a:spcPts val="698"/>
              </a:spcBef>
            </a:pPr>
            <a:r>
              <a:rPr lang="en-US" altLang="zh-CN" sz="2800" b="1" dirty="0" smtClean="0">
                <a:latin typeface="微软雅黑" pitchFamily="34" charset="-122"/>
                <a:ea typeface="微软雅黑" pitchFamily="34" charset="-122"/>
              </a:rPr>
              <a:t>2015</a:t>
            </a:r>
            <a:r>
              <a:rPr lang="zh-CN" altLang="zh-CN" sz="2800" b="1" dirty="0" smtClean="0">
                <a:latin typeface="微软雅黑" pitchFamily="34" charset="-122"/>
                <a:ea typeface="微软雅黑" pitchFamily="34" charset="-122"/>
              </a:rPr>
              <a:t>年</a:t>
            </a:r>
            <a:r>
              <a:rPr lang="en-US" altLang="zh-CN" sz="2800" b="1" dirty="0" smtClean="0">
                <a:latin typeface="微软雅黑" pitchFamily="34" charset="-122"/>
                <a:ea typeface="微软雅黑" pitchFamily="34" charset="-122"/>
              </a:rPr>
              <a:t>3</a:t>
            </a:r>
            <a:r>
              <a:rPr lang="zh-CN" altLang="zh-CN" sz="2800" b="1" dirty="0" smtClean="0">
                <a:latin typeface="微软雅黑" pitchFamily="34" charset="-122"/>
                <a:ea typeface="微软雅黑" pitchFamily="34" charset="-122"/>
              </a:rPr>
              <a:t>月</a:t>
            </a:r>
            <a:r>
              <a:rPr lang="en-US" altLang="zh-CN" sz="2800" b="1" dirty="0" smtClean="0">
                <a:latin typeface="微软雅黑" pitchFamily="34" charset="-122"/>
                <a:ea typeface="微软雅黑" pitchFamily="34" charset="-122"/>
              </a:rPr>
              <a:t>24</a:t>
            </a:r>
            <a:r>
              <a:rPr lang="zh-CN" altLang="zh-CN" sz="2800" b="1" dirty="0" smtClean="0">
                <a:latin typeface="微软雅黑" pitchFamily="34" charset="-122"/>
                <a:ea typeface="微软雅黑" pitchFamily="34" charset="-122"/>
              </a:rPr>
              <a:t>日</a:t>
            </a:r>
            <a:r>
              <a:rPr lang="zh-CN" altLang="en-US" sz="2800" b="1" dirty="0" smtClean="0">
                <a:latin typeface="微软雅黑" pitchFamily="34" charset="-122"/>
                <a:ea typeface="微软雅黑" pitchFamily="34" charset="-122"/>
              </a:rPr>
              <a:t>，</a:t>
            </a:r>
            <a:r>
              <a:rPr lang="zh-CN" altLang="zh-CN" sz="2800" b="1" dirty="0" smtClean="0">
                <a:latin typeface="微软雅黑" pitchFamily="34" charset="-122"/>
                <a:ea typeface="微软雅黑" pitchFamily="34" charset="-122"/>
              </a:rPr>
              <a:t>由红豆集团股东会会长周耀庭、集团董事局主席周海江个人先后捐赠</a:t>
            </a:r>
            <a:r>
              <a:rPr lang="en-US" altLang="zh-CN" sz="2800" b="1" dirty="0" smtClean="0">
                <a:solidFill>
                  <a:srgbClr val="C00000"/>
                </a:solidFill>
                <a:latin typeface="微软雅黑" pitchFamily="34" charset="-122"/>
                <a:ea typeface="微软雅黑" pitchFamily="34" charset="-122"/>
              </a:rPr>
              <a:t>2000</a:t>
            </a:r>
            <a:r>
              <a:rPr lang="zh-CN" altLang="zh-CN" sz="2800" b="1" dirty="0" smtClean="0">
                <a:solidFill>
                  <a:srgbClr val="C00000"/>
                </a:solidFill>
                <a:latin typeface="微软雅黑" pitchFamily="34" charset="-122"/>
                <a:ea typeface="微软雅黑" pitchFamily="34" charset="-122"/>
              </a:rPr>
              <a:t>万元</a:t>
            </a:r>
            <a:r>
              <a:rPr lang="zh-CN" altLang="en-US" sz="2800" b="1" dirty="0" smtClean="0">
                <a:latin typeface="微软雅黑" pitchFamily="34" charset="-122"/>
                <a:ea typeface="微软雅黑" pitchFamily="34" charset="-122"/>
              </a:rPr>
              <a:t>的</a:t>
            </a:r>
            <a:r>
              <a:rPr lang="zh-CN" altLang="zh-CN" sz="2800" b="1" dirty="0" smtClean="0">
                <a:latin typeface="微软雅黑" pitchFamily="34" charset="-122"/>
                <a:ea typeface="微软雅黑" pitchFamily="34" charset="-122"/>
              </a:rPr>
              <a:t>“无锡耀庭慈善基金会”正式成立</a:t>
            </a:r>
            <a:r>
              <a:rPr lang="zh-CN" altLang="en-US" sz="2800" b="1" dirty="0" smtClean="0">
                <a:latin typeface="微软雅黑" pitchFamily="34" charset="-122"/>
                <a:ea typeface="微软雅黑" pitchFamily="34" charset="-122"/>
              </a:rPr>
              <a:t>。</a:t>
            </a:r>
            <a:endParaRPr lang="zh-CN" altLang="en-US" sz="2800" b="1"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G盘\2017\2017.04\4.17 百岁老人活动\417红豆情长杉助人寿活动照片\DSC_3075.JPG"/>
          <p:cNvPicPr>
            <a:picLocks noChangeAspect="1" noChangeArrowheads="1"/>
          </p:cNvPicPr>
          <p:nvPr/>
        </p:nvPicPr>
        <p:blipFill>
          <a:blip r:embed="rId3" cstate="print"/>
          <a:srcRect l="16546" r="11106" b="16710"/>
          <a:stretch>
            <a:fillRect/>
          </a:stretch>
        </p:blipFill>
        <p:spPr bwMode="auto">
          <a:xfrm>
            <a:off x="448568" y="592361"/>
            <a:ext cx="3344618" cy="2566800"/>
          </a:xfrm>
          <a:prstGeom prst="rect">
            <a:avLst/>
          </a:prstGeom>
          <a:noFill/>
        </p:spPr>
      </p:pic>
      <p:pic>
        <p:nvPicPr>
          <p:cNvPr id="9219" name="Picture 3" descr="E:\G盘\2017\2017.04\4.17 百岁老人活动\417红豆情长杉助人寿活动照片\DSC_2983.JPG"/>
          <p:cNvPicPr>
            <a:picLocks noChangeAspect="1" noChangeArrowheads="1"/>
          </p:cNvPicPr>
          <p:nvPr/>
        </p:nvPicPr>
        <p:blipFill>
          <a:blip r:embed="rId4" cstate="print"/>
          <a:srcRect b="29992"/>
          <a:stretch>
            <a:fillRect/>
          </a:stretch>
        </p:blipFill>
        <p:spPr bwMode="auto">
          <a:xfrm>
            <a:off x="3865194" y="592361"/>
            <a:ext cx="5499992" cy="2566800"/>
          </a:xfrm>
          <a:prstGeom prst="rect">
            <a:avLst/>
          </a:prstGeom>
          <a:noFill/>
        </p:spPr>
      </p:pic>
      <p:pic>
        <p:nvPicPr>
          <p:cNvPr id="9220" name="Picture 4" descr="E:\G盘\企业文化\60周年画册 照片 全\产业（高度专业化 适度多元化）\四大产业\红豆杉\2017年，红豆杉长寿镇调查团对百岁老人进行询问和测量.jpg"/>
          <p:cNvPicPr>
            <a:picLocks noChangeAspect="1" noChangeArrowheads="1"/>
          </p:cNvPicPr>
          <p:nvPr/>
        </p:nvPicPr>
        <p:blipFill>
          <a:blip r:embed="rId5" cstate="print"/>
          <a:srcRect r="5803"/>
          <a:stretch>
            <a:fillRect/>
          </a:stretch>
        </p:blipFill>
        <p:spPr bwMode="auto">
          <a:xfrm>
            <a:off x="6830897" y="3232368"/>
            <a:ext cx="3626783" cy="2566800"/>
          </a:xfrm>
          <a:prstGeom prst="rect">
            <a:avLst/>
          </a:prstGeom>
          <a:noFill/>
        </p:spPr>
      </p:pic>
      <p:pic>
        <p:nvPicPr>
          <p:cNvPr id="9221" name="Picture 5" descr="E:\G盘\企业文化\2015社会责任材料综合，7.20\4月7、8号社会责任材料  第二批\4月7、8号社会责任材料  第二批\红豆杉生物公司\百岁老人照片\红豆集团董事局主席周耀庭、红豆集团总裁周海江与百岁老人合影.jpg"/>
          <p:cNvPicPr>
            <a:picLocks noChangeAspect="1" noChangeArrowheads="1"/>
          </p:cNvPicPr>
          <p:nvPr/>
        </p:nvPicPr>
        <p:blipFill>
          <a:blip r:embed="rId6" cstate="print"/>
          <a:srcRect l="5016" t="17085" r="1290" b="12454"/>
          <a:stretch>
            <a:fillRect/>
          </a:stretch>
        </p:blipFill>
        <p:spPr bwMode="auto">
          <a:xfrm>
            <a:off x="1070257" y="3232367"/>
            <a:ext cx="5688632" cy="2566800"/>
          </a:xfrm>
          <a:prstGeom prst="rect">
            <a:avLst/>
          </a:prstGeom>
          <a:noFill/>
        </p:spPr>
      </p:pic>
      <p:sp>
        <p:nvSpPr>
          <p:cNvPr id="8" name="矩形 7"/>
          <p:cNvSpPr/>
          <p:nvPr/>
        </p:nvSpPr>
        <p:spPr>
          <a:xfrm>
            <a:off x="-343520" y="2752601"/>
            <a:ext cx="11305256" cy="720080"/>
          </a:xfrm>
          <a:prstGeom prst="rect">
            <a:avLst/>
          </a:prstGeom>
          <a:solidFill>
            <a:srgbClr val="FFFFFF">
              <a:alpha val="72157"/>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lIns="106409" tIns="53204" rIns="106409" bIns="53204" anchor="ctr"/>
          <a:lstStyle/>
          <a:p>
            <a:pPr algn="just">
              <a:spcBef>
                <a:spcPts val="698"/>
              </a:spcBef>
            </a:pPr>
            <a:endParaRPr lang="zh-CN" altLang="en-US" sz="2400" b="1" dirty="0">
              <a:solidFill>
                <a:srgbClr val="0000FF"/>
              </a:solidFill>
              <a:latin typeface="华文中宋" pitchFamily="2" charset="-122"/>
              <a:ea typeface="华文中宋" pitchFamily="2" charset="-122"/>
            </a:endParaRPr>
          </a:p>
        </p:txBody>
      </p:sp>
      <p:sp>
        <p:nvSpPr>
          <p:cNvPr id="9" name="TextBox 8"/>
          <p:cNvSpPr txBox="1"/>
          <p:nvPr/>
        </p:nvSpPr>
        <p:spPr>
          <a:xfrm>
            <a:off x="1096640" y="2824609"/>
            <a:ext cx="8712968" cy="538334"/>
          </a:xfrm>
          <a:prstGeom prst="rect">
            <a:avLst/>
          </a:prstGeom>
          <a:noFill/>
        </p:spPr>
        <p:txBody>
          <a:bodyPr wrap="square" lIns="106409" tIns="53204" rIns="106409" bIns="53204" rtlCol="0">
            <a:spAutoFit/>
          </a:bodyPr>
          <a:lstStyle/>
          <a:p>
            <a:pPr algn="just"/>
            <a:r>
              <a:rPr lang="zh-CN" altLang="zh-CN" sz="2400" b="1" dirty="0" smtClean="0">
                <a:solidFill>
                  <a:srgbClr val="0000FF"/>
                </a:solidFill>
                <a:latin typeface="微软雅黑" pitchFamily="34" charset="-122"/>
                <a:ea typeface="微软雅黑" pitchFamily="34" charset="-122"/>
              </a:rPr>
              <a:t>基金会</a:t>
            </a:r>
            <a:r>
              <a:rPr lang="zh-CN" altLang="en-US" sz="2400" b="1" dirty="0" smtClean="0">
                <a:solidFill>
                  <a:srgbClr val="0000FF"/>
                </a:solidFill>
                <a:latin typeface="微软雅黑" pitchFamily="34" charset="-122"/>
                <a:ea typeface="微软雅黑" pitchFamily="34" charset="-122"/>
              </a:rPr>
              <a:t>已累计为</a:t>
            </a:r>
            <a:r>
              <a:rPr lang="en-US" altLang="zh-CN" sz="2800" b="1" dirty="0" smtClean="0">
                <a:solidFill>
                  <a:srgbClr val="C00000"/>
                </a:solidFill>
                <a:latin typeface="微软雅黑" pitchFamily="34" charset="-122"/>
                <a:ea typeface="微软雅黑" pitchFamily="34" charset="-122"/>
              </a:rPr>
              <a:t>37</a:t>
            </a:r>
            <a:r>
              <a:rPr lang="zh-CN" altLang="en-US" sz="2800" b="1" dirty="0" smtClean="0">
                <a:solidFill>
                  <a:srgbClr val="C00000"/>
                </a:solidFill>
                <a:latin typeface="微软雅黑" pitchFamily="34" charset="-122"/>
                <a:ea typeface="微软雅黑" pitchFamily="34" charset="-122"/>
              </a:rPr>
              <a:t>位</a:t>
            </a:r>
            <a:r>
              <a:rPr lang="zh-CN" altLang="zh-CN" sz="2400" b="1" dirty="0" smtClean="0">
                <a:solidFill>
                  <a:srgbClr val="0000FF"/>
                </a:solidFill>
                <a:latin typeface="微软雅黑" pitchFamily="34" charset="-122"/>
                <a:ea typeface="微软雅黑" pitchFamily="34" charset="-122"/>
              </a:rPr>
              <a:t>百岁老人每人发放</a:t>
            </a:r>
            <a:r>
              <a:rPr lang="en-US" altLang="zh-CN" sz="2800" b="1" dirty="0" smtClean="0">
                <a:solidFill>
                  <a:srgbClr val="C00000"/>
                </a:solidFill>
                <a:latin typeface="微软雅黑" pitchFamily="34" charset="-122"/>
                <a:ea typeface="微软雅黑" pitchFamily="34" charset="-122"/>
              </a:rPr>
              <a:t>10</a:t>
            </a:r>
            <a:r>
              <a:rPr lang="zh-CN" altLang="zh-CN" sz="2800" b="1" dirty="0" smtClean="0">
                <a:solidFill>
                  <a:srgbClr val="C00000"/>
                </a:solidFill>
                <a:latin typeface="微软雅黑" pitchFamily="34" charset="-122"/>
                <a:ea typeface="微软雅黑" pitchFamily="34" charset="-122"/>
              </a:rPr>
              <a:t>万元</a:t>
            </a:r>
            <a:r>
              <a:rPr lang="zh-CN" altLang="zh-CN" sz="2400" b="1" dirty="0" smtClean="0">
                <a:solidFill>
                  <a:srgbClr val="0000FF"/>
                </a:solidFill>
                <a:latin typeface="微软雅黑" pitchFamily="34" charset="-122"/>
                <a:ea typeface="微软雅黑" pitchFamily="34" charset="-122"/>
              </a:rPr>
              <a:t>的爱心补贴</a:t>
            </a:r>
            <a:r>
              <a:rPr lang="zh-CN" altLang="en-US" sz="2400" b="1" dirty="0" smtClean="0">
                <a:solidFill>
                  <a:srgbClr val="0000FF"/>
                </a:solidFill>
                <a:latin typeface="微软雅黑" pitchFamily="34" charset="-122"/>
                <a:ea typeface="微软雅黑" pitchFamily="34" charset="-122"/>
              </a:rPr>
              <a:t>。</a:t>
            </a:r>
            <a:endParaRPr lang="zh-CN" altLang="en-US" sz="2400" b="1" dirty="0">
              <a:solidFill>
                <a:srgbClr val="0000FF"/>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5895" y="890616"/>
            <a:ext cx="8334251" cy="684208"/>
          </a:xfrm>
          <a:prstGeom prst="rect">
            <a:avLst/>
          </a:prstGeom>
          <a:noFill/>
        </p:spPr>
        <p:txBody>
          <a:bodyPr wrap="square" lIns="106409" tIns="53204" rIns="106409" bIns="53204" rtlCol="0">
            <a:spAutoFit/>
          </a:bodyPr>
          <a:lstStyle/>
          <a:p>
            <a:pPr algn="just">
              <a:lnSpc>
                <a:spcPct val="125000"/>
              </a:lnSpc>
              <a:spcBef>
                <a:spcPts val="698"/>
              </a:spcBef>
            </a:pPr>
            <a:r>
              <a:rPr lang="zh-CN" altLang="en-US" sz="3300" b="1" dirty="0" smtClean="0">
                <a:solidFill>
                  <a:srgbClr val="C00000"/>
                </a:solidFill>
                <a:latin typeface="微软雅黑" pitchFamily="34" charset="-122"/>
                <a:ea typeface="微软雅黑" pitchFamily="34" charset="-122"/>
              </a:rPr>
              <a:t>◆</a:t>
            </a:r>
            <a:r>
              <a:rPr lang="zh-CN" altLang="zh-CN" sz="3300" b="1" dirty="0" smtClean="0">
                <a:solidFill>
                  <a:srgbClr val="C00000"/>
                </a:solidFill>
                <a:latin typeface="微软雅黑" pitchFamily="34" charset="-122"/>
                <a:ea typeface="微软雅黑" pitchFamily="34" charset="-122"/>
              </a:rPr>
              <a:t>无锡红豆关爱老党员基金会</a:t>
            </a:r>
          </a:p>
        </p:txBody>
      </p:sp>
      <p:pic>
        <p:nvPicPr>
          <p:cNvPr id="3" name="图片 15" descr="DSC_5136.jpg"/>
          <p:cNvPicPr>
            <a:picLocks noChangeAspect="1"/>
          </p:cNvPicPr>
          <p:nvPr/>
        </p:nvPicPr>
        <p:blipFill>
          <a:blip r:embed="rId2" cstate="print"/>
          <a:srcRect l="3542" t="19078" r="5208"/>
          <a:stretch>
            <a:fillRect/>
          </a:stretch>
        </p:blipFill>
        <p:spPr bwMode="auto">
          <a:xfrm>
            <a:off x="4048968" y="2016224"/>
            <a:ext cx="6684892" cy="3904729"/>
          </a:xfrm>
          <a:prstGeom prst="rect">
            <a:avLst/>
          </a:prstGeom>
          <a:ln>
            <a:noFill/>
          </a:ln>
          <a:effectLst>
            <a:outerShdw blurRad="190500" algn="tl" rotWithShape="0">
              <a:srgbClr val="000000">
                <a:alpha val="70000"/>
              </a:srgbClr>
            </a:outerShdw>
          </a:effectLst>
        </p:spPr>
      </p:pic>
      <p:sp>
        <p:nvSpPr>
          <p:cNvPr id="5" name="TextBox 4"/>
          <p:cNvSpPr txBox="1"/>
          <p:nvPr/>
        </p:nvSpPr>
        <p:spPr>
          <a:xfrm>
            <a:off x="664592" y="2032521"/>
            <a:ext cx="2880320" cy="3240360"/>
          </a:xfrm>
          <a:prstGeom prst="rect">
            <a:avLst/>
          </a:prstGeom>
          <a:noFill/>
        </p:spPr>
        <p:txBody>
          <a:bodyPr wrap="square" lIns="106409" tIns="53204" rIns="106409" bIns="53204" rtlCol="0">
            <a:spAutoFit/>
          </a:bodyPr>
          <a:lstStyle/>
          <a:p>
            <a:pPr algn="just">
              <a:spcBef>
                <a:spcPts val="698"/>
              </a:spcBef>
            </a:pPr>
            <a:r>
              <a:rPr lang="en-US" altLang="zh-CN" sz="2800" b="1" dirty="0" smtClean="0">
                <a:solidFill>
                  <a:schemeClr val="tx1">
                    <a:lumMod val="75000"/>
                    <a:lumOff val="25000"/>
                  </a:schemeClr>
                </a:solidFill>
                <a:latin typeface="微软雅黑" pitchFamily="34" charset="-122"/>
                <a:ea typeface="微软雅黑" pitchFamily="34" charset="-122"/>
              </a:rPr>
              <a:t>2017</a:t>
            </a:r>
            <a:r>
              <a:rPr lang="zh-CN" altLang="zh-CN" sz="2800" b="1" dirty="0" smtClean="0">
                <a:solidFill>
                  <a:schemeClr val="tx1">
                    <a:lumMod val="75000"/>
                    <a:lumOff val="25000"/>
                  </a:schemeClr>
                </a:solidFill>
                <a:latin typeface="微软雅黑" pitchFamily="34" charset="-122"/>
                <a:ea typeface="微软雅黑" pitchFamily="34" charset="-122"/>
              </a:rPr>
              <a:t>年</a:t>
            </a:r>
            <a:r>
              <a:rPr lang="en-US" altLang="zh-CN" sz="2800" b="1" dirty="0" smtClean="0">
                <a:solidFill>
                  <a:schemeClr val="tx1">
                    <a:lumMod val="75000"/>
                    <a:lumOff val="25000"/>
                  </a:schemeClr>
                </a:solidFill>
                <a:latin typeface="微软雅黑" pitchFamily="34" charset="-122"/>
                <a:ea typeface="微软雅黑" pitchFamily="34" charset="-122"/>
              </a:rPr>
              <a:t>5</a:t>
            </a:r>
            <a:r>
              <a:rPr lang="zh-CN" altLang="zh-CN" sz="2800" b="1" dirty="0" smtClean="0">
                <a:solidFill>
                  <a:schemeClr val="tx1">
                    <a:lumMod val="75000"/>
                    <a:lumOff val="25000"/>
                  </a:schemeClr>
                </a:solidFill>
                <a:latin typeface="微软雅黑" pitchFamily="34" charset="-122"/>
                <a:ea typeface="微软雅黑" pitchFamily="34" charset="-122"/>
              </a:rPr>
              <a:t>月，周海江个人出资</a:t>
            </a:r>
            <a:r>
              <a:rPr lang="en-US" altLang="zh-CN" sz="2800" b="1" dirty="0" smtClean="0">
                <a:solidFill>
                  <a:schemeClr val="tx1">
                    <a:lumMod val="75000"/>
                    <a:lumOff val="25000"/>
                  </a:schemeClr>
                </a:solidFill>
                <a:latin typeface="微软雅黑" pitchFamily="34" charset="-122"/>
                <a:ea typeface="微软雅黑" pitchFamily="34" charset="-122"/>
              </a:rPr>
              <a:t>2000</a:t>
            </a:r>
            <a:r>
              <a:rPr lang="zh-CN" altLang="zh-CN" sz="2800" b="1" dirty="0" smtClean="0">
                <a:solidFill>
                  <a:schemeClr val="tx1">
                    <a:lumMod val="75000"/>
                    <a:lumOff val="25000"/>
                  </a:schemeClr>
                </a:solidFill>
                <a:latin typeface="微软雅黑" pitchFamily="34" charset="-122"/>
                <a:ea typeface="微软雅黑" pitchFamily="34" charset="-122"/>
              </a:rPr>
              <a:t>万元设立了“无锡红豆关爱老党员</a:t>
            </a:r>
            <a:r>
              <a:rPr lang="zh-CN" altLang="zh-CN" sz="2800" b="1" dirty="0" smtClean="0">
                <a:solidFill>
                  <a:schemeClr val="tx1">
                    <a:lumMod val="75000"/>
                    <a:lumOff val="25000"/>
                  </a:schemeClr>
                </a:solidFill>
                <a:latin typeface="微软雅黑" pitchFamily="34" charset="-122"/>
                <a:ea typeface="微软雅黑" pitchFamily="34" charset="-122"/>
              </a:rPr>
              <a:t>基金</a:t>
            </a:r>
            <a:r>
              <a:rPr lang="zh-CN" altLang="en-US" sz="2800" b="1" dirty="0" smtClean="0">
                <a:solidFill>
                  <a:schemeClr val="tx1">
                    <a:lumMod val="75000"/>
                    <a:lumOff val="25000"/>
                  </a:schemeClr>
                </a:solidFill>
                <a:latin typeface="微软雅黑" pitchFamily="34" charset="-122"/>
                <a:ea typeface="微软雅黑" pitchFamily="34" charset="-122"/>
              </a:rPr>
              <a:t>会</a:t>
            </a:r>
            <a:r>
              <a:rPr lang="zh-CN" altLang="zh-CN" sz="2800" b="1" dirty="0" smtClean="0">
                <a:solidFill>
                  <a:schemeClr val="tx1">
                    <a:lumMod val="75000"/>
                    <a:lumOff val="25000"/>
                  </a:schemeClr>
                </a:solidFill>
                <a:latin typeface="微软雅黑" pitchFamily="34" charset="-122"/>
                <a:ea typeface="微软雅黑" pitchFamily="34" charset="-122"/>
              </a:rPr>
              <a:t>”</a:t>
            </a:r>
            <a:r>
              <a:rPr lang="zh-CN" altLang="zh-CN" sz="2800" b="1" dirty="0" smtClean="0">
                <a:solidFill>
                  <a:schemeClr val="tx1">
                    <a:lumMod val="75000"/>
                    <a:lumOff val="25000"/>
                  </a:schemeClr>
                </a:solidFill>
                <a:latin typeface="微软雅黑" pitchFamily="34" charset="-122"/>
                <a:ea typeface="微软雅黑" pitchFamily="34" charset="-122"/>
              </a:rPr>
              <a:t>。这是全国首个党内关爱私募基金。</a:t>
            </a:r>
            <a:endParaRPr lang="zh-CN" altLang="en-US" sz="2800"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1711" y="558135"/>
            <a:ext cx="8670988" cy="3404504"/>
          </a:xfrm>
          <a:prstGeom prst="rect">
            <a:avLst/>
          </a:prstGeom>
          <a:noFill/>
        </p:spPr>
        <p:txBody>
          <a:bodyPr wrap="square" lIns="106409" tIns="53204" rIns="106409" bIns="53204" rtlCol="0">
            <a:spAutoFit/>
          </a:bodyPr>
          <a:lstStyle/>
          <a:p>
            <a:pPr algn="just">
              <a:lnSpc>
                <a:spcPct val="125000"/>
              </a:lnSpc>
              <a:spcBef>
                <a:spcPts val="698"/>
              </a:spcBef>
            </a:pPr>
            <a:r>
              <a:rPr lang="zh-CN" altLang="en-US" sz="3300" b="1" dirty="0" smtClean="0">
                <a:solidFill>
                  <a:srgbClr val="C00000"/>
                </a:solidFill>
                <a:latin typeface="微软雅黑" pitchFamily="34" charset="-122"/>
                <a:ea typeface="微软雅黑" pitchFamily="34" charset="-122"/>
              </a:rPr>
              <a:t>◆</a:t>
            </a:r>
            <a:r>
              <a:rPr lang="zh-CN" altLang="zh-CN" sz="3300" b="1" dirty="0" smtClean="0">
                <a:solidFill>
                  <a:srgbClr val="C00000"/>
                </a:solidFill>
                <a:latin typeface="微软雅黑" pitchFamily="34" charset="-122"/>
                <a:ea typeface="微软雅黑" pitchFamily="34" charset="-122"/>
              </a:rPr>
              <a:t>产业援疆</a:t>
            </a:r>
          </a:p>
          <a:p>
            <a:pPr algn="just">
              <a:spcBef>
                <a:spcPts val="698"/>
              </a:spcBef>
            </a:pPr>
            <a:r>
              <a:rPr lang="en-US" altLang="zh-CN" sz="2800" b="1" dirty="0" smtClean="0">
                <a:solidFill>
                  <a:schemeClr val="tx1">
                    <a:lumMod val="75000"/>
                    <a:lumOff val="25000"/>
                  </a:schemeClr>
                </a:solidFill>
                <a:latin typeface="微软雅黑" pitchFamily="34" charset="-122"/>
                <a:ea typeface="微软雅黑" pitchFamily="34" charset="-122"/>
              </a:rPr>
              <a:t>2015</a:t>
            </a:r>
            <a:r>
              <a:rPr lang="zh-CN" altLang="zh-CN" sz="2800" b="1" dirty="0" smtClean="0">
                <a:solidFill>
                  <a:schemeClr val="tx1">
                    <a:lumMod val="75000"/>
                    <a:lumOff val="25000"/>
                  </a:schemeClr>
                </a:solidFill>
                <a:latin typeface="微软雅黑" pitchFamily="34" charset="-122"/>
                <a:ea typeface="微软雅黑" pitchFamily="34" charset="-122"/>
              </a:rPr>
              <a:t>年</a:t>
            </a:r>
            <a:r>
              <a:rPr lang="en-US" altLang="zh-CN" sz="2800" b="1" dirty="0" smtClean="0">
                <a:solidFill>
                  <a:schemeClr val="tx1">
                    <a:lumMod val="75000"/>
                    <a:lumOff val="25000"/>
                  </a:schemeClr>
                </a:solidFill>
                <a:latin typeface="微软雅黑" pitchFamily="34" charset="-122"/>
                <a:ea typeface="微软雅黑" pitchFamily="34" charset="-122"/>
              </a:rPr>
              <a:t>6</a:t>
            </a:r>
            <a:r>
              <a:rPr lang="zh-CN" altLang="zh-CN" sz="2800" b="1" dirty="0" smtClean="0">
                <a:solidFill>
                  <a:schemeClr val="tx1">
                    <a:lumMod val="75000"/>
                    <a:lumOff val="25000"/>
                  </a:schemeClr>
                </a:solidFill>
                <a:latin typeface="微软雅黑" pitchFamily="34" charset="-122"/>
                <a:ea typeface="微软雅黑" pitchFamily="34" charset="-122"/>
              </a:rPr>
              <a:t>月</a:t>
            </a:r>
            <a:r>
              <a:rPr lang="en-US" altLang="zh-CN" sz="2800" b="1" dirty="0" smtClean="0">
                <a:solidFill>
                  <a:schemeClr val="tx1">
                    <a:lumMod val="75000"/>
                    <a:lumOff val="25000"/>
                  </a:schemeClr>
                </a:solidFill>
                <a:latin typeface="微软雅黑" pitchFamily="34" charset="-122"/>
                <a:ea typeface="微软雅黑" pitchFamily="34" charset="-122"/>
              </a:rPr>
              <a:t>26</a:t>
            </a:r>
            <a:r>
              <a:rPr lang="zh-CN" altLang="zh-CN" sz="2800" b="1" dirty="0" smtClean="0">
                <a:solidFill>
                  <a:schemeClr val="tx1">
                    <a:lumMod val="75000"/>
                    <a:lumOff val="25000"/>
                  </a:schemeClr>
                </a:solidFill>
                <a:latin typeface="微软雅黑" pitchFamily="34" charset="-122"/>
                <a:ea typeface="微软雅黑" pitchFamily="34" charset="-122"/>
              </a:rPr>
              <a:t>日，新疆红豆服装有限公司在霍尔果斯中哈合作中心配套区内举行了开工仪式。项目总投资</a:t>
            </a:r>
            <a:r>
              <a:rPr lang="en-US" altLang="zh-CN" sz="2800" b="1" dirty="0" smtClean="0">
                <a:solidFill>
                  <a:schemeClr val="tx1">
                    <a:lumMod val="75000"/>
                    <a:lumOff val="25000"/>
                  </a:schemeClr>
                </a:solidFill>
                <a:latin typeface="微软雅黑" pitchFamily="34" charset="-122"/>
                <a:ea typeface="微软雅黑" pitchFamily="34" charset="-122"/>
              </a:rPr>
              <a:t>9000</a:t>
            </a:r>
            <a:r>
              <a:rPr lang="zh-CN" altLang="zh-CN" sz="2800" b="1" dirty="0" smtClean="0">
                <a:solidFill>
                  <a:schemeClr val="tx1">
                    <a:lumMod val="75000"/>
                    <a:lumOff val="25000"/>
                  </a:schemeClr>
                </a:solidFill>
                <a:latin typeface="微软雅黑" pitchFamily="34" charset="-122"/>
                <a:ea typeface="微软雅黑" pitchFamily="34" charset="-122"/>
              </a:rPr>
              <a:t>万元，并为当地提供至少</a:t>
            </a:r>
            <a:r>
              <a:rPr lang="en-US" altLang="zh-CN" sz="2800" b="1" dirty="0" smtClean="0">
                <a:solidFill>
                  <a:schemeClr val="tx1">
                    <a:lumMod val="75000"/>
                    <a:lumOff val="25000"/>
                  </a:schemeClr>
                </a:solidFill>
                <a:latin typeface="微软雅黑" pitchFamily="34" charset="-122"/>
                <a:ea typeface="微软雅黑" pitchFamily="34" charset="-122"/>
              </a:rPr>
              <a:t>500</a:t>
            </a:r>
            <a:r>
              <a:rPr lang="zh-CN" altLang="zh-CN" sz="2800" b="1" dirty="0" smtClean="0">
                <a:solidFill>
                  <a:schemeClr val="tx1">
                    <a:lumMod val="75000"/>
                    <a:lumOff val="25000"/>
                  </a:schemeClr>
                </a:solidFill>
                <a:latin typeface="微软雅黑" pitchFamily="34" charset="-122"/>
                <a:ea typeface="微软雅黑" pitchFamily="34" charset="-122"/>
              </a:rPr>
              <a:t>个就业岗位。</a:t>
            </a:r>
            <a:r>
              <a:rPr lang="zh-CN" altLang="en-US" sz="2800" b="1" dirty="0" smtClean="0">
                <a:solidFill>
                  <a:schemeClr val="tx1">
                    <a:lumMod val="75000"/>
                    <a:lumOff val="25000"/>
                  </a:schemeClr>
                </a:solidFill>
                <a:latin typeface="微软雅黑" pitchFamily="34" charset="-122"/>
                <a:ea typeface="微软雅黑" pitchFamily="34" charset="-122"/>
              </a:rPr>
              <a:t>成为当地的</a:t>
            </a:r>
            <a:r>
              <a:rPr lang="zh-CN" altLang="zh-CN" sz="2800" b="1" dirty="0" smtClean="0">
                <a:solidFill>
                  <a:srgbClr val="C00000"/>
                </a:solidFill>
                <a:latin typeface="微软雅黑" pitchFamily="34" charset="-122"/>
                <a:ea typeface="微软雅黑" pitchFamily="34" charset="-122"/>
              </a:rPr>
              <a:t>“就业工厂”</a:t>
            </a:r>
            <a:r>
              <a:rPr lang="zh-CN" altLang="zh-CN" sz="2800" b="1" dirty="0" smtClean="0">
                <a:solidFill>
                  <a:schemeClr val="tx1">
                    <a:lumMod val="75000"/>
                    <a:lumOff val="25000"/>
                  </a:schemeClr>
                </a:solidFill>
                <a:latin typeface="微软雅黑" pitchFamily="34" charset="-122"/>
                <a:ea typeface="微软雅黑" pitchFamily="34" charset="-122"/>
              </a:rPr>
              <a:t>。</a:t>
            </a:r>
            <a:r>
              <a:rPr lang="en-US" altLang="zh-CN" sz="2800" b="1" dirty="0" smtClean="0">
                <a:solidFill>
                  <a:schemeClr val="tx1">
                    <a:lumMod val="75000"/>
                    <a:lumOff val="25000"/>
                  </a:schemeClr>
                </a:solidFill>
                <a:latin typeface="微软雅黑" pitchFamily="34" charset="-122"/>
                <a:ea typeface="微软雅黑" pitchFamily="34" charset="-122"/>
              </a:rPr>
              <a:t>2017</a:t>
            </a:r>
            <a:r>
              <a:rPr lang="zh-CN" altLang="zh-CN" sz="2800" b="1" dirty="0" smtClean="0">
                <a:solidFill>
                  <a:schemeClr val="tx1">
                    <a:lumMod val="75000"/>
                    <a:lumOff val="25000"/>
                  </a:schemeClr>
                </a:solidFill>
                <a:latin typeface="微软雅黑" pitchFamily="34" charset="-122"/>
                <a:ea typeface="微软雅黑" pitchFamily="34" charset="-122"/>
              </a:rPr>
              <a:t>年，获得当地政府授予的“先进基层党组织”“工人先锋号”“模范职工之家”等称号。</a:t>
            </a:r>
            <a:endParaRPr lang="zh-CN" altLang="en-US" sz="2800" b="1" dirty="0">
              <a:solidFill>
                <a:schemeClr val="tx1">
                  <a:lumMod val="75000"/>
                  <a:lumOff val="25000"/>
                </a:schemeClr>
              </a:solidFill>
              <a:latin typeface="微软雅黑" pitchFamily="34" charset="-122"/>
              <a:ea typeface="微软雅黑" pitchFamily="34" charset="-122"/>
            </a:endParaRPr>
          </a:p>
        </p:txBody>
      </p:sp>
      <p:pic>
        <p:nvPicPr>
          <p:cNvPr id="2050" name="Picture 2"/>
          <p:cNvPicPr>
            <a:picLocks noChangeAspect="1" noChangeArrowheads="1"/>
          </p:cNvPicPr>
          <p:nvPr/>
        </p:nvPicPr>
        <p:blipFill>
          <a:blip r:embed="rId2" cstate="print"/>
          <a:srcRect t="20925" r="14431" b="2350"/>
          <a:stretch>
            <a:fillRect/>
          </a:stretch>
        </p:blipFill>
        <p:spPr bwMode="auto">
          <a:xfrm>
            <a:off x="4419084" y="3577554"/>
            <a:ext cx="4714324" cy="2300284"/>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5895" y="890616"/>
            <a:ext cx="8586804" cy="4454791"/>
          </a:xfrm>
          <a:prstGeom prst="rect">
            <a:avLst/>
          </a:prstGeom>
          <a:noFill/>
        </p:spPr>
        <p:txBody>
          <a:bodyPr wrap="square" lIns="106409" tIns="53204" rIns="106409" bIns="53204" rtlCol="0">
            <a:spAutoFit/>
          </a:bodyPr>
          <a:lstStyle/>
          <a:p>
            <a:pPr algn="just">
              <a:spcBef>
                <a:spcPts val="698"/>
              </a:spcBef>
            </a:pPr>
            <a:r>
              <a:rPr lang="zh-CN" altLang="en-US" sz="3300" dirty="0" smtClean="0">
                <a:solidFill>
                  <a:srgbClr val="C00000"/>
                </a:solidFill>
                <a:latin typeface="微软雅黑" pitchFamily="34" charset="-122"/>
                <a:ea typeface="微软雅黑" pitchFamily="34" charset="-122"/>
              </a:rPr>
              <a:t>◆</a:t>
            </a:r>
            <a:r>
              <a:rPr lang="zh-CN" altLang="zh-CN" sz="3300" b="1" dirty="0" smtClean="0">
                <a:solidFill>
                  <a:srgbClr val="C00000"/>
                </a:solidFill>
                <a:latin typeface="微软雅黑" pitchFamily="34" charset="-122"/>
                <a:ea typeface="微软雅黑" pitchFamily="34" charset="-122"/>
              </a:rPr>
              <a:t>统筹共建，精准扶贫</a:t>
            </a:r>
            <a:endParaRPr lang="zh-CN" altLang="zh-CN" sz="3300" dirty="0" smtClean="0">
              <a:solidFill>
                <a:srgbClr val="C00000"/>
              </a:solidFill>
              <a:latin typeface="微软雅黑" pitchFamily="34" charset="-122"/>
              <a:ea typeface="微软雅黑" pitchFamily="34" charset="-122"/>
            </a:endParaRPr>
          </a:p>
          <a:p>
            <a:pPr algn="just">
              <a:spcBef>
                <a:spcPts val="698"/>
              </a:spcBef>
            </a:pPr>
            <a:r>
              <a:rPr lang="en-US" altLang="zh-CN" sz="2800" b="1" dirty="0" smtClean="0">
                <a:solidFill>
                  <a:schemeClr val="tx1">
                    <a:lumMod val="75000"/>
                    <a:lumOff val="25000"/>
                  </a:schemeClr>
                </a:solidFill>
                <a:latin typeface="微软雅黑" pitchFamily="34" charset="-122"/>
                <a:ea typeface="微软雅黑" pitchFamily="34" charset="-122"/>
              </a:rPr>
              <a:t>2014</a:t>
            </a:r>
            <a:r>
              <a:rPr lang="zh-CN" altLang="zh-CN" sz="2800" b="1" dirty="0" smtClean="0">
                <a:solidFill>
                  <a:schemeClr val="tx1">
                    <a:lumMod val="75000"/>
                    <a:lumOff val="25000"/>
                  </a:schemeClr>
                </a:solidFill>
                <a:latin typeface="微软雅黑" pitchFamily="34" charset="-122"/>
                <a:ea typeface="微软雅黑" pitchFamily="34" charset="-122"/>
              </a:rPr>
              <a:t>年</a:t>
            </a:r>
            <a:r>
              <a:rPr lang="en-US" altLang="zh-CN" sz="2800" b="1" dirty="0" smtClean="0">
                <a:solidFill>
                  <a:schemeClr val="tx1">
                    <a:lumMod val="75000"/>
                    <a:lumOff val="25000"/>
                  </a:schemeClr>
                </a:solidFill>
                <a:latin typeface="微软雅黑" pitchFamily="34" charset="-122"/>
                <a:ea typeface="微软雅黑" pitchFamily="34" charset="-122"/>
              </a:rPr>
              <a:t>6</a:t>
            </a:r>
            <a:r>
              <a:rPr lang="zh-CN" altLang="zh-CN" sz="2800" b="1" dirty="0" smtClean="0">
                <a:solidFill>
                  <a:schemeClr val="tx1">
                    <a:lumMod val="75000"/>
                    <a:lumOff val="25000"/>
                  </a:schemeClr>
                </a:solidFill>
                <a:latin typeface="微软雅黑" pitchFamily="34" charset="-122"/>
                <a:ea typeface="微软雅黑" pitchFamily="34" charset="-122"/>
              </a:rPr>
              <a:t>月，红豆集团与</a:t>
            </a:r>
            <a:r>
              <a:rPr lang="en-US" altLang="zh-CN" sz="2800" b="1" dirty="0" smtClean="0">
                <a:solidFill>
                  <a:schemeClr val="tx1">
                    <a:lumMod val="75000"/>
                    <a:lumOff val="25000"/>
                  </a:schemeClr>
                </a:solidFill>
                <a:latin typeface="微软雅黑" pitchFamily="34" charset="-122"/>
                <a:ea typeface="微软雅黑" pitchFamily="34" charset="-122"/>
              </a:rPr>
              <a:t>11</a:t>
            </a:r>
            <a:r>
              <a:rPr lang="zh-CN" altLang="zh-CN" sz="2800" b="1" dirty="0" smtClean="0">
                <a:solidFill>
                  <a:schemeClr val="tx1">
                    <a:lumMod val="75000"/>
                    <a:lumOff val="25000"/>
                  </a:schemeClr>
                </a:solidFill>
                <a:latin typeface="微软雅黑" pitchFamily="34" charset="-122"/>
                <a:ea typeface="微软雅黑" pitchFamily="34" charset="-122"/>
              </a:rPr>
              <a:t>个地处西部山区，经济落后的红豆村签订统筹共建协议。</a:t>
            </a:r>
            <a:endParaRPr lang="en-US" altLang="zh-CN" sz="2800" b="1" dirty="0" smtClean="0">
              <a:solidFill>
                <a:schemeClr val="tx1">
                  <a:lumMod val="75000"/>
                  <a:lumOff val="25000"/>
                </a:schemeClr>
              </a:solidFill>
              <a:latin typeface="微软雅黑" pitchFamily="34" charset="-122"/>
              <a:ea typeface="微软雅黑" pitchFamily="34" charset="-122"/>
            </a:endParaRPr>
          </a:p>
          <a:p>
            <a:pPr algn="just">
              <a:spcBef>
                <a:spcPts val="698"/>
              </a:spcBef>
            </a:pPr>
            <a:r>
              <a:rPr lang="en-US" altLang="zh-CN" sz="2800" b="1" dirty="0" smtClean="0">
                <a:solidFill>
                  <a:schemeClr val="tx1">
                    <a:lumMod val="75000"/>
                    <a:lumOff val="25000"/>
                  </a:schemeClr>
                </a:solidFill>
                <a:latin typeface="微软雅黑" pitchFamily="34" charset="-122"/>
                <a:ea typeface="微软雅黑" pitchFamily="34" charset="-122"/>
              </a:rPr>
              <a:t>2017</a:t>
            </a:r>
            <a:r>
              <a:rPr lang="zh-CN" altLang="zh-CN" sz="2800" b="1" dirty="0" smtClean="0">
                <a:solidFill>
                  <a:schemeClr val="tx1">
                    <a:lumMod val="75000"/>
                    <a:lumOff val="25000"/>
                  </a:schemeClr>
                </a:solidFill>
                <a:latin typeface="微软雅黑" pitchFamily="34" charset="-122"/>
                <a:ea typeface="微软雅黑" pitchFamily="34" charset="-122"/>
              </a:rPr>
              <a:t>年</a:t>
            </a:r>
            <a:r>
              <a:rPr lang="en-US" altLang="zh-CN" sz="2800" b="1" dirty="0" smtClean="0">
                <a:solidFill>
                  <a:schemeClr val="tx1">
                    <a:lumMod val="75000"/>
                    <a:lumOff val="25000"/>
                  </a:schemeClr>
                </a:solidFill>
                <a:latin typeface="微软雅黑" pitchFamily="34" charset="-122"/>
                <a:ea typeface="微软雅黑" pitchFamily="34" charset="-122"/>
              </a:rPr>
              <a:t>8</a:t>
            </a:r>
            <a:r>
              <a:rPr lang="zh-CN" altLang="zh-CN" sz="2800" b="1" dirty="0" smtClean="0">
                <a:solidFill>
                  <a:schemeClr val="tx1">
                    <a:lumMod val="75000"/>
                    <a:lumOff val="25000"/>
                  </a:schemeClr>
                </a:solidFill>
                <a:latin typeface="微软雅黑" pitchFamily="34" charset="-122"/>
                <a:ea typeface="微软雅黑" pitchFamily="34" charset="-122"/>
              </a:rPr>
              <a:t>月，红豆集团向四川凉山地区捐赠</a:t>
            </a:r>
            <a:r>
              <a:rPr lang="en-US" altLang="zh-CN" sz="2800" b="1" dirty="0" smtClean="0">
                <a:solidFill>
                  <a:schemeClr val="tx1">
                    <a:lumMod val="75000"/>
                    <a:lumOff val="25000"/>
                  </a:schemeClr>
                </a:solidFill>
                <a:latin typeface="微软雅黑" pitchFamily="34" charset="-122"/>
                <a:ea typeface="微软雅黑" pitchFamily="34" charset="-122"/>
              </a:rPr>
              <a:t>200</a:t>
            </a:r>
            <a:r>
              <a:rPr lang="zh-CN" altLang="zh-CN" sz="2800" b="1" dirty="0" smtClean="0">
                <a:solidFill>
                  <a:schemeClr val="tx1">
                    <a:lumMod val="75000"/>
                    <a:lumOff val="25000"/>
                  </a:schemeClr>
                </a:solidFill>
                <a:latin typeface="微软雅黑" pitchFamily="34" charset="-122"/>
                <a:ea typeface="微软雅黑" pitchFamily="34" charset="-122"/>
              </a:rPr>
              <a:t>万元进行精准扶贫，此外，还与徐州丰县首羡镇三官庙村开展“城乡结对、文明共建”</a:t>
            </a:r>
            <a:r>
              <a:rPr lang="zh-CN" altLang="en-US" sz="2800" b="1" dirty="0" smtClean="0">
                <a:solidFill>
                  <a:schemeClr val="tx1">
                    <a:lumMod val="75000"/>
                    <a:lumOff val="25000"/>
                  </a:schemeClr>
                </a:solidFill>
                <a:latin typeface="微软雅黑" pitchFamily="34" charset="-122"/>
                <a:ea typeface="微软雅黑" pitchFamily="34" charset="-122"/>
              </a:rPr>
              <a:t>。</a:t>
            </a:r>
            <a:endParaRPr lang="en-US" altLang="zh-CN" sz="2800" b="1" dirty="0" smtClean="0">
              <a:solidFill>
                <a:schemeClr val="tx1">
                  <a:lumMod val="75000"/>
                  <a:lumOff val="25000"/>
                </a:schemeClr>
              </a:solidFill>
              <a:latin typeface="微软雅黑" pitchFamily="34" charset="-122"/>
              <a:ea typeface="微软雅黑" pitchFamily="34" charset="-122"/>
            </a:endParaRPr>
          </a:p>
          <a:p>
            <a:pPr algn="just">
              <a:spcBef>
                <a:spcPts val="698"/>
              </a:spcBef>
            </a:pPr>
            <a:r>
              <a:rPr lang="en-US" altLang="zh-CN" sz="2800" b="1" dirty="0" smtClean="0">
                <a:solidFill>
                  <a:schemeClr val="tx1">
                    <a:lumMod val="75000"/>
                    <a:lumOff val="25000"/>
                  </a:schemeClr>
                </a:solidFill>
                <a:latin typeface="微软雅黑" pitchFamily="34" charset="-122"/>
                <a:ea typeface="微软雅黑" pitchFamily="34" charset="-122"/>
              </a:rPr>
              <a:t>2017</a:t>
            </a:r>
            <a:r>
              <a:rPr lang="zh-CN" altLang="zh-CN" sz="2800" b="1" dirty="0" smtClean="0">
                <a:solidFill>
                  <a:schemeClr val="tx1">
                    <a:lumMod val="75000"/>
                    <a:lumOff val="25000"/>
                  </a:schemeClr>
                </a:solidFill>
                <a:latin typeface="微软雅黑" pitchFamily="34" charset="-122"/>
                <a:ea typeface="微软雅黑" pitchFamily="34" charset="-122"/>
              </a:rPr>
              <a:t>年</a:t>
            </a:r>
            <a:r>
              <a:rPr lang="en-US" altLang="zh-CN" sz="2800" b="1" dirty="0" smtClean="0">
                <a:solidFill>
                  <a:schemeClr val="tx1">
                    <a:lumMod val="75000"/>
                    <a:lumOff val="25000"/>
                  </a:schemeClr>
                </a:solidFill>
                <a:latin typeface="微软雅黑" pitchFamily="34" charset="-122"/>
                <a:ea typeface="微软雅黑" pitchFamily="34" charset="-122"/>
              </a:rPr>
              <a:t>10</a:t>
            </a:r>
            <a:r>
              <a:rPr lang="zh-CN" altLang="zh-CN" sz="2800" b="1" dirty="0" smtClean="0">
                <a:solidFill>
                  <a:schemeClr val="tx1">
                    <a:lumMod val="75000"/>
                    <a:lumOff val="25000"/>
                  </a:schemeClr>
                </a:solidFill>
                <a:latin typeface="微软雅黑" pitchFamily="34" charset="-122"/>
                <a:ea typeface="微软雅黑" pitchFamily="34" charset="-122"/>
              </a:rPr>
              <a:t>月，红豆集团荣获</a:t>
            </a:r>
            <a:r>
              <a:rPr lang="zh-CN" altLang="zh-CN" sz="2800" b="1" dirty="0" smtClean="0">
                <a:solidFill>
                  <a:srgbClr val="C00000"/>
                </a:solidFill>
                <a:latin typeface="微软雅黑" pitchFamily="34" charset="-122"/>
                <a:ea typeface="微软雅黑" pitchFamily="34" charset="-122"/>
              </a:rPr>
              <a:t>全国“万企帮万村”精准扶贫行动先进民营企业</a:t>
            </a:r>
            <a:r>
              <a:rPr lang="zh-CN" altLang="zh-CN" sz="2800" b="1" dirty="0" smtClean="0">
                <a:solidFill>
                  <a:schemeClr val="tx1">
                    <a:lumMod val="75000"/>
                    <a:lumOff val="25000"/>
                  </a:schemeClr>
                </a:solidFill>
                <a:latin typeface="微软雅黑" pitchFamily="34" charset="-122"/>
                <a:ea typeface="微软雅黑" pitchFamily="34" charset="-122"/>
              </a:rPr>
              <a:t>。</a:t>
            </a:r>
            <a:r>
              <a:rPr lang="zh-CN" altLang="en-US" sz="2800" b="1" dirty="0" smtClean="0">
                <a:solidFill>
                  <a:schemeClr val="tx1">
                    <a:lumMod val="75000"/>
                    <a:lumOff val="25000"/>
                  </a:schemeClr>
                </a:solidFill>
                <a:latin typeface="微软雅黑" pitchFamily="34" charset="-122"/>
                <a:ea typeface="微软雅黑" pitchFamily="34" charset="-122"/>
              </a:rPr>
              <a:t>多年来，红豆集团累计捐款捐物超</a:t>
            </a:r>
            <a:r>
              <a:rPr lang="en-US" altLang="zh-CN" sz="3600" b="1" dirty="0" smtClean="0">
                <a:solidFill>
                  <a:srgbClr val="C00000"/>
                </a:solidFill>
                <a:latin typeface="微软雅黑" pitchFamily="34" charset="-122"/>
                <a:ea typeface="微软雅黑" pitchFamily="34" charset="-122"/>
              </a:rPr>
              <a:t>5.2</a:t>
            </a:r>
            <a:r>
              <a:rPr lang="zh-CN" altLang="en-US" sz="3600" b="1" dirty="0" smtClean="0">
                <a:solidFill>
                  <a:srgbClr val="C00000"/>
                </a:solidFill>
                <a:latin typeface="微软雅黑" pitchFamily="34" charset="-122"/>
                <a:ea typeface="微软雅黑" pitchFamily="34" charset="-122"/>
              </a:rPr>
              <a:t>亿</a:t>
            </a:r>
            <a:r>
              <a:rPr lang="zh-CN" altLang="en-US" sz="2800" b="1" dirty="0" smtClean="0">
                <a:solidFill>
                  <a:schemeClr val="tx1">
                    <a:lumMod val="75000"/>
                    <a:lumOff val="25000"/>
                  </a:schemeClr>
                </a:solidFill>
                <a:latin typeface="微软雅黑" pitchFamily="34" charset="-122"/>
                <a:ea typeface="微软雅黑" pitchFamily="34" charset="-122"/>
              </a:rPr>
              <a:t>元。</a:t>
            </a:r>
            <a:endParaRPr lang="zh-CN" altLang="en-US" sz="2800"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p:cNvPicPr>
          <p:nvPr/>
        </p:nvPicPr>
        <p:blipFill>
          <a:blip r:embed="rId2" cstate="print"/>
          <a:srcRect l="22718" r="11602" b="19991"/>
          <a:stretch>
            <a:fillRect/>
          </a:stretch>
        </p:blipFill>
        <p:spPr>
          <a:xfrm>
            <a:off x="520576" y="1276557"/>
            <a:ext cx="2340000" cy="2160000"/>
          </a:xfrm>
          <a:prstGeom prst="rect">
            <a:avLst/>
          </a:prstGeom>
          <a:noFill/>
        </p:spPr>
      </p:pic>
      <p:pic>
        <p:nvPicPr>
          <p:cNvPr id="5" name="图片 4"/>
          <p:cNvPicPr>
            <a:picLocks/>
          </p:cNvPicPr>
          <p:nvPr/>
        </p:nvPicPr>
        <p:blipFill>
          <a:blip r:embed="rId3" cstate="print"/>
          <a:srcRect l="9536" r="9983" b="386"/>
          <a:stretch>
            <a:fillRect/>
          </a:stretch>
        </p:blipFill>
        <p:spPr>
          <a:xfrm>
            <a:off x="2968848" y="1276557"/>
            <a:ext cx="2340000" cy="2160000"/>
          </a:xfrm>
          <a:prstGeom prst="rect">
            <a:avLst/>
          </a:prstGeom>
          <a:noFill/>
        </p:spPr>
      </p:pic>
      <p:pic>
        <p:nvPicPr>
          <p:cNvPr id="6" name="图片 5"/>
          <p:cNvPicPr>
            <a:picLocks/>
          </p:cNvPicPr>
          <p:nvPr/>
        </p:nvPicPr>
        <p:blipFill>
          <a:blip r:embed="rId4" cstate="print"/>
          <a:srcRect l="12273" t="2641" r="9262" b="4015"/>
          <a:stretch>
            <a:fillRect/>
          </a:stretch>
        </p:blipFill>
        <p:spPr>
          <a:xfrm>
            <a:off x="7865392" y="1276557"/>
            <a:ext cx="2340000" cy="2160000"/>
          </a:xfrm>
          <a:prstGeom prst="rect">
            <a:avLst/>
          </a:prstGeom>
          <a:noFill/>
        </p:spPr>
      </p:pic>
      <p:sp>
        <p:nvSpPr>
          <p:cNvPr id="7" name="矩形 6"/>
          <p:cNvSpPr/>
          <p:nvPr/>
        </p:nvSpPr>
        <p:spPr>
          <a:xfrm>
            <a:off x="5416040" y="1277251"/>
            <a:ext cx="2341080" cy="2158613"/>
          </a:xfrm>
          <a:prstGeom prst="rect">
            <a:avLst/>
          </a:prstGeom>
          <a:solidFill>
            <a:srgbClr val="F2DCDB">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83"/>
          <p:cNvSpPr txBox="1"/>
          <p:nvPr/>
        </p:nvSpPr>
        <p:spPr>
          <a:xfrm>
            <a:off x="1240656" y="3760713"/>
            <a:ext cx="8424936" cy="1569656"/>
          </a:xfrm>
          <a:prstGeom prst="rect">
            <a:avLst/>
          </a:prstGeom>
          <a:noFill/>
        </p:spPr>
        <p:txBody>
          <a:bodyPr wrap="square" lIns="91436" tIns="45718" rIns="91436" bIns="45718" rtlCol="0">
            <a:spAutoFit/>
          </a:bodyPr>
          <a:lstStyle/>
          <a:p>
            <a:pPr algn="just"/>
            <a:r>
              <a:rPr lang="zh-CN" altLang="en-US" sz="2400" b="1" dirty="0" smtClean="0">
                <a:solidFill>
                  <a:schemeClr val="tx1">
                    <a:lumMod val="75000"/>
                    <a:lumOff val="25000"/>
                  </a:schemeClr>
                </a:solidFill>
                <a:latin typeface="微软雅黑" pitchFamily="34" charset="-122"/>
                <a:ea typeface="微软雅黑" pitchFamily="34" charset="-122"/>
              </a:rPr>
              <a:t>红豆致力于中国传统文化的传承和发扬。从</a:t>
            </a:r>
            <a:r>
              <a:rPr lang="en-US" altLang="zh-CN" sz="2400" b="1" dirty="0" smtClean="0">
                <a:solidFill>
                  <a:schemeClr val="tx1">
                    <a:lumMod val="75000"/>
                    <a:lumOff val="25000"/>
                  </a:schemeClr>
                </a:solidFill>
                <a:latin typeface="微软雅黑" pitchFamily="34" charset="-122"/>
                <a:ea typeface="微软雅黑" pitchFamily="34" charset="-122"/>
              </a:rPr>
              <a:t>2001</a:t>
            </a:r>
            <a:r>
              <a:rPr lang="zh-CN" altLang="en-US" sz="2400" b="1" dirty="0" smtClean="0">
                <a:solidFill>
                  <a:schemeClr val="tx1">
                    <a:lumMod val="75000"/>
                    <a:lumOff val="25000"/>
                  </a:schemeClr>
                </a:solidFill>
                <a:latin typeface="微软雅黑" pitchFamily="34" charset="-122"/>
                <a:ea typeface="微软雅黑" pitchFamily="34" charset="-122"/>
              </a:rPr>
              <a:t>年起，红豆连续举办十七届</a:t>
            </a:r>
            <a:r>
              <a:rPr lang="zh-CN" altLang="en-US" sz="2400" b="1" dirty="0" smtClean="0">
                <a:solidFill>
                  <a:srgbClr val="C00000"/>
                </a:solidFill>
                <a:latin typeface="微软雅黑" pitchFamily="34" charset="-122"/>
                <a:ea typeface="微软雅黑" pitchFamily="34" charset="-122"/>
              </a:rPr>
              <a:t>“红豆七夕节”</a:t>
            </a:r>
            <a:r>
              <a:rPr lang="zh-CN" altLang="en-US" sz="2400" b="1" dirty="0" smtClean="0">
                <a:solidFill>
                  <a:schemeClr val="tx1">
                    <a:lumMod val="75000"/>
                    <a:lumOff val="25000"/>
                  </a:schemeClr>
                </a:solidFill>
                <a:latin typeface="微软雅黑" pitchFamily="34" charset="-122"/>
                <a:ea typeface="微软雅黑" pitchFamily="34" charset="-122"/>
              </a:rPr>
              <a:t>系列活动，通过民俗论坛、笔会、晚会、情歌大赛、“寻找当代王维”“最美爱情故事”等多种形式，向全世界华人倡导“七夕文化”。</a:t>
            </a:r>
            <a:endParaRPr lang="en-US" altLang="zh-CN" sz="2400" b="1" dirty="0" smtClean="0">
              <a:solidFill>
                <a:schemeClr val="tx1">
                  <a:lumMod val="75000"/>
                  <a:lumOff val="25000"/>
                </a:schemeClr>
              </a:solidFill>
              <a:latin typeface="微软雅黑" pitchFamily="34" charset="-122"/>
              <a:ea typeface="微软雅黑" pitchFamily="34" charset="-122"/>
            </a:endParaRPr>
          </a:p>
        </p:txBody>
      </p:sp>
      <p:cxnSp>
        <p:nvCxnSpPr>
          <p:cNvPr id="10" name="直接连接符 45"/>
          <p:cNvCxnSpPr/>
          <p:nvPr/>
        </p:nvCxnSpPr>
        <p:spPr>
          <a:xfrm>
            <a:off x="7433344" y="5272881"/>
            <a:ext cx="935668"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05152" y="1672481"/>
            <a:ext cx="1800200" cy="1323439"/>
          </a:xfrm>
          <a:prstGeom prst="rect">
            <a:avLst/>
          </a:prstGeom>
          <a:noFill/>
        </p:spPr>
        <p:txBody>
          <a:bodyPr wrap="square" rtlCol="0">
            <a:spAutoFit/>
          </a:bodyPr>
          <a:lstStyle/>
          <a:p>
            <a:pPr algn="ctr"/>
            <a:r>
              <a:rPr lang="zh-CN" altLang="en-US" sz="4000" b="1"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红豆</a:t>
            </a:r>
            <a:endParaRPr lang="en-US" altLang="zh-CN" sz="4000" b="1"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endParaRPr>
          </a:p>
          <a:p>
            <a:pPr algn="ctr"/>
            <a:r>
              <a:rPr lang="zh-CN" altLang="en-US" sz="4000" b="1"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七夕节</a:t>
            </a:r>
            <a:endParaRPr lang="zh-CN" altLang="en-US" sz="4000" b="1"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用户目录\我的文档\My RTX Files\hd050927\DSC_9352.jpg"/>
          <p:cNvPicPr>
            <a:picLocks noChangeAspect="1" noChangeArrowheads="1"/>
          </p:cNvPicPr>
          <p:nvPr/>
        </p:nvPicPr>
        <p:blipFill>
          <a:blip r:embed="rId2" cstate="print"/>
          <a:srcRect t="24943" r="39316" b="10574"/>
          <a:stretch>
            <a:fillRect/>
          </a:stretch>
        </p:blipFill>
        <p:spPr bwMode="auto">
          <a:xfrm rot="-120000">
            <a:off x="1587643" y="-353657"/>
            <a:ext cx="9506229" cy="6657441"/>
          </a:xfrm>
          <a:prstGeom prst="rect">
            <a:avLst/>
          </a:prstGeom>
          <a:noFill/>
        </p:spPr>
      </p:pic>
      <p:sp>
        <p:nvSpPr>
          <p:cNvPr id="5" name="五边形 4"/>
          <p:cNvSpPr/>
          <p:nvPr/>
        </p:nvSpPr>
        <p:spPr>
          <a:xfrm>
            <a:off x="-42686" y="-16083"/>
            <a:ext cx="7324039" cy="8006099"/>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409" tIns="53204" rIns="106409" bIns="53204" rtlCol="0" anchor="ctr"/>
          <a:lstStyle/>
          <a:p>
            <a:pPr algn="ctr"/>
            <a:endParaRPr lang="zh-CN" altLang="en-US"/>
          </a:p>
        </p:txBody>
      </p:sp>
      <p:sp>
        <p:nvSpPr>
          <p:cNvPr id="6" name="文本框 2"/>
          <p:cNvSpPr txBox="1"/>
          <p:nvPr/>
        </p:nvSpPr>
        <p:spPr>
          <a:xfrm>
            <a:off x="779767" y="671717"/>
            <a:ext cx="3502903" cy="830722"/>
          </a:xfrm>
          <a:prstGeom prst="rect">
            <a:avLst/>
          </a:prstGeom>
          <a:noFill/>
        </p:spPr>
        <p:txBody>
          <a:bodyPr wrap="square" lIns="106409" tIns="53204" rIns="106409" bIns="53204" rtlCol="0">
            <a:spAutoFit/>
          </a:bodyPr>
          <a:lstStyle/>
          <a:p>
            <a:r>
              <a:rPr lang="zh-CN" altLang="en-US" sz="4700" b="1" dirty="0" smtClean="0">
                <a:solidFill>
                  <a:schemeClr val="tx1">
                    <a:lumMod val="75000"/>
                    <a:lumOff val="25000"/>
                  </a:schemeClr>
                </a:solidFill>
                <a:latin typeface="微软雅黑" pitchFamily="34" charset="-122"/>
                <a:ea typeface="微软雅黑" pitchFamily="34" charset="-122"/>
              </a:rPr>
              <a:t>目   录</a:t>
            </a:r>
            <a:endParaRPr lang="zh-CN" altLang="en-US" sz="4700" b="1" dirty="0">
              <a:solidFill>
                <a:schemeClr val="tx1">
                  <a:lumMod val="75000"/>
                  <a:lumOff val="25000"/>
                </a:schemeClr>
              </a:solidFill>
              <a:latin typeface="微软雅黑" pitchFamily="34" charset="-122"/>
              <a:ea typeface="微软雅黑" pitchFamily="34" charset="-122"/>
            </a:endParaRPr>
          </a:p>
        </p:txBody>
      </p:sp>
      <p:cxnSp>
        <p:nvCxnSpPr>
          <p:cNvPr id="7" name="直接连接符 26"/>
          <p:cNvCxnSpPr/>
          <p:nvPr/>
        </p:nvCxnSpPr>
        <p:spPr>
          <a:xfrm>
            <a:off x="877538" y="1555580"/>
            <a:ext cx="3502903" cy="1"/>
          </a:xfrm>
          <a:prstGeom prst="line">
            <a:avLst/>
          </a:prstGeom>
          <a:ln w="38100">
            <a:gradFill flip="none" rotWithShape="1">
              <a:gsLst>
                <a:gs pos="0">
                  <a:schemeClr val="tx1">
                    <a:alpha val="0"/>
                  </a:schemeClr>
                </a:gs>
                <a:gs pos="100000">
                  <a:schemeClr val="tx1"/>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文本框 5"/>
          <p:cNvSpPr txBox="1"/>
          <p:nvPr/>
        </p:nvSpPr>
        <p:spPr>
          <a:xfrm>
            <a:off x="718761" y="1924175"/>
            <a:ext cx="1511530" cy="675018"/>
          </a:xfrm>
          <a:prstGeom prst="rect">
            <a:avLst/>
          </a:prstGeom>
          <a:noFill/>
        </p:spPr>
        <p:txBody>
          <a:bodyPr wrap="square" lIns="106409" tIns="53204" rIns="106409" bIns="53204" rtlCol="0">
            <a:spAutoFit/>
          </a:bodyPr>
          <a:lstStyle/>
          <a:p>
            <a:r>
              <a:rPr lang="en-US" altLang="zh-CN" sz="3700" b="1" dirty="0" smtClean="0">
                <a:solidFill>
                  <a:schemeClr val="tx1">
                    <a:lumMod val="75000"/>
                    <a:lumOff val="25000"/>
                  </a:schemeClr>
                </a:solidFill>
                <a:latin typeface="微软雅黑" pitchFamily="34" charset="-122"/>
                <a:ea typeface="微软雅黑" pitchFamily="34" charset="-122"/>
              </a:rPr>
              <a:t>01</a:t>
            </a:r>
            <a:endParaRPr lang="zh-CN" altLang="en-US" sz="3700" b="1" dirty="0">
              <a:solidFill>
                <a:schemeClr val="tx1">
                  <a:lumMod val="75000"/>
                  <a:lumOff val="25000"/>
                </a:schemeClr>
              </a:solidFill>
              <a:latin typeface="微软雅黑" pitchFamily="34" charset="-122"/>
              <a:ea typeface="微软雅黑" pitchFamily="34" charset="-122"/>
            </a:endParaRPr>
          </a:p>
        </p:txBody>
      </p:sp>
      <p:cxnSp>
        <p:nvCxnSpPr>
          <p:cNvPr id="9" name="直接连接符 29"/>
          <p:cNvCxnSpPr/>
          <p:nvPr/>
        </p:nvCxnSpPr>
        <p:spPr>
          <a:xfrm flipH="1">
            <a:off x="1319144" y="2172615"/>
            <a:ext cx="467697" cy="454783"/>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文本框 7"/>
          <p:cNvSpPr txBox="1"/>
          <p:nvPr/>
        </p:nvSpPr>
        <p:spPr>
          <a:xfrm>
            <a:off x="1977738" y="1973372"/>
            <a:ext cx="2778084" cy="675018"/>
          </a:xfrm>
          <a:prstGeom prst="rect">
            <a:avLst/>
          </a:prstGeom>
          <a:noFill/>
        </p:spPr>
        <p:txBody>
          <a:bodyPr wrap="square" lIns="106409" tIns="53204" rIns="106409" bIns="53204" rtlCol="0">
            <a:spAutoFit/>
          </a:bodyPr>
          <a:lstStyle/>
          <a:p>
            <a:r>
              <a:rPr lang="zh-CN" altLang="en-US" sz="3700" b="1" dirty="0" smtClean="0">
                <a:solidFill>
                  <a:schemeClr val="tx1">
                    <a:lumMod val="75000"/>
                    <a:lumOff val="25000"/>
                  </a:schemeClr>
                </a:solidFill>
                <a:latin typeface="微软雅黑" pitchFamily="34" charset="-122"/>
                <a:ea typeface="微软雅黑" pitchFamily="34" charset="-122"/>
              </a:rPr>
              <a:t>企业简介</a:t>
            </a:r>
            <a:endParaRPr lang="zh-CN" altLang="en-US" sz="3700" b="1" dirty="0">
              <a:solidFill>
                <a:schemeClr val="tx1">
                  <a:lumMod val="75000"/>
                  <a:lumOff val="25000"/>
                </a:schemeClr>
              </a:solidFill>
              <a:latin typeface="微软雅黑" pitchFamily="34" charset="-122"/>
              <a:ea typeface="微软雅黑" pitchFamily="34" charset="-122"/>
            </a:endParaRPr>
          </a:p>
        </p:txBody>
      </p:sp>
      <p:grpSp>
        <p:nvGrpSpPr>
          <p:cNvPr id="2" name="组合 10"/>
          <p:cNvGrpSpPr/>
          <p:nvPr/>
        </p:nvGrpSpPr>
        <p:grpSpPr>
          <a:xfrm>
            <a:off x="714973" y="2636144"/>
            <a:ext cx="4377586" cy="724215"/>
            <a:chOff x="539552" y="2427734"/>
            <a:chExt cx="3744416" cy="627395"/>
          </a:xfrm>
        </p:grpSpPr>
        <p:sp>
          <p:nvSpPr>
            <p:cNvPr id="12" name="文本框 8"/>
            <p:cNvSpPr txBox="1"/>
            <p:nvPr/>
          </p:nvSpPr>
          <p:spPr>
            <a:xfrm>
              <a:off x="539552" y="2427734"/>
              <a:ext cx="978746" cy="584775"/>
            </a:xfrm>
            <a:prstGeom prst="rect">
              <a:avLst/>
            </a:prstGeom>
            <a:noFill/>
          </p:spPr>
          <p:txBody>
            <a:bodyPr wrap="square" rtlCol="0">
              <a:spAutoFit/>
            </a:bodyPr>
            <a:lstStyle/>
            <a:p>
              <a:r>
                <a:rPr lang="en-US" altLang="zh-CN" sz="3700" b="1" dirty="0" smtClean="0">
                  <a:solidFill>
                    <a:schemeClr val="tx1">
                      <a:lumMod val="75000"/>
                      <a:lumOff val="25000"/>
                    </a:schemeClr>
                  </a:solidFill>
                  <a:latin typeface="微软雅黑" pitchFamily="34" charset="-122"/>
                  <a:ea typeface="微软雅黑" pitchFamily="34" charset="-122"/>
                </a:rPr>
                <a:t>02</a:t>
              </a:r>
              <a:endParaRPr lang="zh-CN" altLang="en-US" sz="3700" b="1" dirty="0">
                <a:solidFill>
                  <a:schemeClr val="tx1">
                    <a:lumMod val="75000"/>
                    <a:lumOff val="25000"/>
                  </a:schemeClr>
                </a:solidFill>
                <a:latin typeface="微软雅黑" pitchFamily="34" charset="-122"/>
                <a:ea typeface="微软雅黑" pitchFamily="34" charset="-122"/>
              </a:endParaRPr>
            </a:p>
          </p:txBody>
        </p:sp>
        <p:cxnSp>
          <p:nvCxnSpPr>
            <p:cNvPr id="13" name="直接连接符 33"/>
            <p:cNvCxnSpPr/>
            <p:nvPr/>
          </p:nvCxnSpPr>
          <p:spPr>
            <a:xfrm flipH="1">
              <a:off x="1056336" y="2642960"/>
              <a:ext cx="400050" cy="393983"/>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文本框 10"/>
            <p:cNvSpPr txBox="1"/>
            <p:nvPr/>
          </p:nvSpPr>
          <p:spPr>
            <a:xfrm>
              <a:off x="1619672" y="2470354"/>
              <a:ext cx="2664296" cy="584775"/>
            </a:xfrm>
            <a:prstGeom prst="rect">
              <a:avLst/>
            </a:prstGeom>
            <a:noFill/>
          </p:spPr>
          <p:txBody>
            <a:bodyPr wrap="square" rtlCol="0">
              <a:spAutoFit/>
            </a:bodyPr>
            <a:lstStyle/>
            <a:p>
              <a:r>
                <a:rPr lang="zh-CN" altLang="en-US" sz="3700" b="1" dirty="0" smtClean="0">
                  <a:solidFill>
                    <a:schemeClr val="tx1">
                      <a:lumMod val="75000"/>
                      <a:lumOff val="25000"/>
                    </a:schemeClr>
                  </a:solidFill>
                  <a:latin typeface="微软雅黑" pitchFamily="34" charset="-122"/>
                  <a:ea typeface="微软雅黑" pitchFamily="34" charset="-122"/>
                </a:rPr>
                <a:t>八方共赢</a:t>
              </a:r>
              <a:endParaRPr lang="zh-CN" altLang="en-US" sz="3700" b="1" dirty="0">
                <a:solidFill>
                  <a:schemeClr val="tx1">
                    <a:lumMod val="75000"/>
                    <a:lumOff val="25000"/>
                  </a:schemeClr>
                </a:solidFill>
                <a:latin typeface="微软雅黑" pitchFamily="34" charset="-122"/>
                <a:ea typeface="微软雅黑" pitchFamily="34" charset="-122"/>
              </a:endParaRPr>
            </a:p>
          </p:txBody>
        </p:sp>
      </p:grpSp>
      <p:grpSp>
        <p:nvGrpSpPr>
          <p:cNvPr id="3" name="组合 14"/>
          <p:cNvGrpSpPr/>
          <p:nvPr/>
        </p:nvGrpSpPr>
        <p:grpSpPr>
          <a:xfrm>
            <a:off x="714973" y="3384227"/>
            <a:ext cx="3788967" cy="724215"/>
            <a:chOff x="539552" y="3355107"/>
            <a:chExt cx="3240934" cy="627395"/>
          </a:xfrm>
        </p:grpSpPr>
        <p:sp>
          <p:nvSpPr>
            <p:cNvPr id="16" name="文本框 11"/>
            <p:cNvSpPr txBox="1"/>
            <p:nvPr/>
          </p:nvSpPr>
          <p:spPr>
            <a:xfrm>
              <a:off x="539552" y="3355107"/>
              <a:ext cx="978746" cy="584775"/>
            </a:xfrm>
            <a:prstGeom prst="rect">
              <a:avLst/>
            </a:prstGeom>
            <a:noFill/>
          </p:spPr>
          <p:txBody>
            <a:bodyPr wrap="square" rtlCol="0">
              <a:spAutoFit/>
            </a:bodyPr>
            <a:lstStyle/>
            <a:p>
              <a:r>
                <a:rPr lang="en-US" altLang="zh-CN" sz="3700" b="1" dirty="0" smtClean="0">
                  <a:solidFill>
                    <a:schemeClr val="tx1">
                      <a:lumMod val="75000"/>
                      <a:lumOff val="25000"/>
                    </a:schemeClr>
                  </a:solidFill>
                  <a:latin typeface="微软雅黑" pitchFamily="34" charset="-122"/>
                  <a:ea typeface="微软雅黑" pitchFamily="34" charset="-122"/>
                </a:rPr>
                <a:t>03</a:t>
              </a:r>
              <a:endParaRPr lang="zh-CN" altLang="en-US" sz="3700" b="1" dirty="0">
                <a:solidFill>
                  <a:schemeClr val="tx1">
                    <a:lumMod val="75000"/>
                    <a:lumOff val="25000"/>
                  </a:schemeClr>
                </a:solidFill>
                <a:latin typeface="微软雅黑" pitchFamily="34" charset="-122"/>
                <a:ea typeface="微软雅黑" pitchFamily="34" charset="-122"/>
              </a:endParaRPr>
            </a:p>
          </p:txBody>
        </p:sp>
        <p:cxnSp>
          <p:nvCxnSpPr>
            <p:cNvPr id="17" name="直接连接符 36"/>
            <p:cNvCxnSpPr/>
            <p:nvPr/>
          </p:nvCxnSpPr>
          <p:spPr>
            <a:xfrm flipH="1">
              <a:off x="1056336" y="3570333"/>
              <a:ext cx="400050" cy="393983"/>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文本框 13"/>
            <p:cNvSpPr txBox="1"/>
            <p:nvPr/>
          </p:nvSpPr>
          <p:spPr>
            <a:xfrm>
              <a:off x="1619672" y="3397727"/>
              <a:ext cx="2160814" cy="584775"/>
            </a:xfrm>
            <a:prstGeom prst="rect">
              <a:avLst/>
            </a:prstGeom>
            <a:noFill/>
          </p:spPr>
          <p:txBody>
            <a:bodyPr wrap="square" rtlCol="0">
              <a:spAutoFit/>
            </a:bodyPr>
            <a:lstStyle/>
            <a:p>
              <a:r>
                <a:rPr lang="zh-CN" altLang="en-US" sz="3700" b="1" dirty="0" smtClean="0">
                  <a:solidFill>
                    <a:srgbClr val="C00000"/>
                  </a:solidFill>
                  <a:latin typeface="微软雅黑" pitchFamily="34" charset="-122"/>
                  <a:ea typeface="微软雅黑" pitchFamily="34" charset="-122"/>
                </a:rPr>
                <a:t>西港特区</a:t>
              </a:r>
              <a:endParaRPr lang="zh-CN" altLang="en-US" sz="3700" b="1" dirty="0">
                <a:solidFill>
                  <a:srgbClr val="C00000"/>
                </a:solidFill>
                <a:latin typeface="微软雅黑" pitchFamily="34" charset="-122"/>
                <a:ea typeface="微软雅黑" pitchFamily="34" charset="-122"/>
              </a:endParaRPr>
            </a:p>
          </p:txBody>
        </p:sp>
      </p:grpSp>
      <p:grpSp>
        <p:nvGrpSpPr>
          <p:cNvPr id="4" name="组合 18"/>
          <p:cNvGrpSpPr/>
          <p:nvPr/>
        </p:nvGrpSpPr>
        <p:grpSpPr>
          <a:xfrm>
            <a:off x="749305" y="4132311"/>
            <a:ext cx="3754635" cy="724215"/>
            <a:chOff x="568918" y="4344150"/>
            <a:chExt cx="3211568" cy="627395"/>
          </a:xfrm>
        </p:grpSpPr>
        <p:sp>
          <p:nvSpPr>
            <p:cNvPr id="20" name="文本框 14"/>
            <p:cNvSpPr txBox="1"/>
            <p:nvPr/>
          </p:nvSpPr>
          <p:spPr>
            <a:xfrm>
              <a:off x="568918" y="4344150"/>
              <a:ext cx="978746" cy="584775"/>
            </a:xfrm>
            <a:prstGeom prst="rect">
              <a:avLst/>
            </a:prstGeom>
            <a:noFill/>
          </p:spPr>
          <p:txBody>
            <a:bodyPr wrap="square" rtlCol="0">
              <a:spAutoFit/>
            </a:bodyPr>
            <a:lstStyle/>
            <a:p>
              <a:r>
                <a:rPr lang="en-US" altLang="zh-CN" sz="3700" b="1" dirty="0" smtClean="0">
                  <a:solidFill>
                    <a:schemeClr val="tx1">
                      <a:lumMod val="75000"/>
                      <a:lumOff val="25000"/>
                    </a:schemeClr>
                  </a:solidFill>
                  <a:latin typeface="微软雅黑" pitchFamily="34" charset="-122"/>
                  <a:ea typeface="微软雅黑" pitchFamily="34" charset="-122"/>
                </a:rPr>
                <a:t>04</a:t>
              </a:r>
              <a:endParaRPr lang="zh-CN" altLang="en-US" sz="3700" b="1" dirty="0">
                <a:solidFill>
                  <a:schemeClr val="tx1">
                    <a:lumMod val="75000"/>
                    <a:lumOff val="25000"/>
                  </a:schemeClr>
                </a:solidFill>
                <a:latin typeface="微软雅黑" pitchFamily="34" charset="-122"/>
                <a:ea typeface="微软雅黑" pitchFamily="34" charset="-122"/>
              </a:endParaRPr>
            </a:p>
          </p:txBody>
        </p:sp>
        <p:cxnSp>
          <p:nvCxnSpPr>
            <p:cNvPr id="21" name="直接连接符 39"/>
            <p:cNvCxnSpPr/>
            <p:nvPr/>
          </p:nvCxnSpPr>
          <p:spPr>
            <a:xfrm flipH="1">
              <a:off x="1056336" y="4559376"/>
              <a:ext cx="400050" cy="393983"/>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文本框 16"/>
            <p:cNvSpPr txBox="1"/>
            <p:nvPr/>
          </p:nvSpPr>
          <p:spPr>
            <a:xfrm>
              <a:off x="1619672" y="4386770"/>
              <a:ext cx="2160814" cy="584775"/>
            </a:xfrm>
            <a:prstGeom prst="rect">
              <a:avLst/>
            </a:prstGeom>
            <a:noFill/>
          </p:spPr>
          <p:txBody>
            <a:bodyPr wrap="square" rtlCol="0">
              <a:spAutoFit/>
            </a:bodyPr>
            <a:lstStyle/>
            <a:p>
              <a:r>
                <a:rPr lang="zh-CN" altLang="en-US" sz="3700" b="1" dirty="0" smtClean="0">
                  <a:solidFill>
                    <a:schemeClr val="tx1">
                      <a:lumMod val="75000"/>
                      <a:lumOff val="25000"/>
                    </a:schemeClr>
                  </a:solidFill>
                  <a:latin typeface="微软雅黑" pitchFamily="34" charset="-122"/>
                  <a:ea typeface="微软雅黑" pitchFamily="34" charset="-122"/>
                </a:rPr>
                <a:t>未来展望</a:t>
              </a:r>
              <a:endParaRPr lang="zh-CN" altLang="en-US" sz="3700" b="1" dirty="0">
                <a:solidFill>
                  <a:schemeClr val="tx1">
                    <a:lumMod val="75000"/>
                    <a:lumOff val="25000"/>
                  </a:schemeClr>
                </a:solidFill>
                <a:latin typeface="微软雅黑" pitchFamily="34" charset="-122"/>
                <a:ea typeface="微软雅黑" pitchFamily="34" charset="-122"/>
              </a:endParaRP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G盘\2016年\2016.06\红豆报  西港特刊\红豆报 西港特刊\1版 综合介绍\西港特区全景（部分）.jpg"/>
          <p:cNvPicPr>
            <a:picLocks noChangeAspect="1" noChangeArrowheads="1"/>
          </p:cNvPicPr>
          <p:nvPr/>
        </p:nvPicPr>
        <p:blipFill>
          <a:blip r:embed="rId2" cstate="print"/>
          <a:srcRect l="11085" r="6027"/>
          <a:stretch>
            <a:fillRect/>
          </a:stretch>
        </p:blipFill>
        <p:spPr bwMode="auto">
          <a:xfrm>
            <a:off x="-199504" y="-199727"/>
            <a:ext cx="11033745" cy="2705755"/>
          </a:xfrm>
          <a:prstGeom prst="rect">
            <a:avLst/>
          </a:prstGeom>
          <a:noFill/>
        </p:spPr>
      </p:pic>
      <p:sp>
        <p:nvSpPr>
          <p:cNvPr id="5" name="矩形 4"/>
          <p:cNvSpPr/>
          <p:nvPr/>
        </p:nvSpPr>
        <p:spPr>
          <a:xfrm>
            <a:off x="0" y="2032521"/>
            <a:ext cx="10732911" cy="1368152"/>
          </a:xfrm>
          <a:prstGeom prst="rect">
            <a:avLst/>
          </a:prstGeom>
          <a:solidFill>
            <a:srgbClr val="FFFFFF">
              <a:alpha val="54118"/>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lIns="106409" tIns="53204" rIns="106409" bIns="53204" anchor="ctr"/>
          <a:lstStyle/>
          <a:p>
            <a:pPr algn="ctr">
              <a:defRPr/>
            </a:pPr>
            <a:endParaRPr lang="zh-CN" altLang="en-US" dirty="0"/>
          </a:p>
        </p:txBody>
      </p:sp>
      <p:sp>
        <p:nvSpPr>
          <p:cNvPr id="6" name="TextBox 5"/>
          <p:cNvSpPr txBox="1"/>
          <p:nvPr/>
        </p:nvSpPr>
        <p:spPr>
          <a:xfrm>
            <a:off x="1096640" y="2032521"/>
            <a:ext cx="9145016" cy="923330"/>
          </a:xfrm>
          <a:prstGeom prst="rect">
            <a:avLst/>
          </a:prstGeom>
          <a:noFill/>
        </p:spPr>
        <p:txBody>
          <a:bodyPr wrap="square" rtlCol="0">
            <a:spAutoFit/>
          </a:bodyPr>
          <a:lstStyle/>
          <a:p>
            <a:r>
              <a:rPr lang="zh-CN" altLang="en-US" sz="5400" b="1"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柬埔寨西哈努克港经济特区</a:t>
            </a:r>
            <a:endParaRPr lang="zh-CN" altLang="en-US" sz="5400" b="1" dirty="0">
              <a:solidFill>
                <a:srgbClr val="C00000"/>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9" name="TextBox 8"/>
          <p:cNvSpPr txBox="1"/>
          <p:nvPr/>
        </p:nvSpPr>
        <p:spPr>
          <a:xfrm>
            <a:off x="952624" y="3328066"/>
            <a:ext cx="8923541" cy="1954107"/>
          </a:xfrm>
          <a:prstGeom prst="rect">
            <a:avLst/>
          </a:prstGeom>
          <a:noFill/>
        </p:spPr>
        <p:txBody>
          <a:bodyPr wrap="square" lIns="106409" tIns="53204" rIns="106409" bIns="53204" rtlCol="0">
            <a:spAutoFit/>
          </a:bodyPr>
          <a:lstStyle/>
          <a:p>
            <a:pPr algn="just"/>
            <a:r>
              <a:rPr lang="zh-CN" altLang="en-US" sz="2400" b="1" dirty="0" smtClean="0">
                <a:solidFill>
                  <a:schemeClr val="tx1">
                    <a:lumMod val="75000"/>
                    <a:lumOff val="25000"/>
                  </a:schemeClr>
                </a:solidFill>
                <a:latin typeface="微软雅黑" pitchFamily="34" charset="-122"/>
                <a:ea typeface="微软雅黑" pitchFamily="34" charset="-122"/>
              </a:rPr>
              <a:t>由红豆集团主导开发建设的柬埔寨西哈努克港经济特区是“一带一路”上的标志性项目，目前拥有入区企业</a:t>
            </a:r>
            <a:r>
              <a:rPr lang="en-US" altLang="zh-CN" sz="3200" b="1" dirty="0" smtClean="0">
                <a:solidFill>
                  <a:srgbClr val="C00000"/>
                </a:solidFill>
                <a:latin typeface="微软雅黑" pitchFamily="34" charset="-122"/>
                <a:ea typeface="微软雅黑" pitchFamily="34" charset="-122"/>
              </a:rPr>
              <a:t>125</a:t>
            </a:r>
            <a:r>
              <a:rPr lang="zh-CN" altLang="en-US" sz="2400" b="1" dirty="0" smtClean="0">
                <a:solidFill>
                  <a:schemeClr val="tx1">
                    <a:lumMod val="75000"/>
                    <a:lumOff val="25000"/>
                  </a:schemeClr>
                </a:solidFill>
                <a:latin typeface="微软雅黑" pitchFamily="34" charset="-122"/>
                <a:ea typeface="微软雅黑" pitchFamily="34" charset="-122"/>
              </a:rPr>
              <a:t>家，解决当地就业</a:t>
            </a:r>
            <a:r>
              <a:rPr lang="en-US" altLang="zh-CN" sz="3200" b="1" dirty="0" smtClean="0">
                <a:solidFill>
                  <a:srgbClr val="C00000"/>
                </a:solidFill>
                <a:latin typeface="微软雅黑" pitchFamily="34" charset="-122"/>
                <a:ea typeface="微软雅黑" pitchFamily="34" charset="-122"/>
              </a:rPr>
              <a:t>2.1</a:t>
            </a:r>
            <a:r>
              <a:rPr lang="zh-CN" altLang="en-US" sz="3200" b="1" dirty="0" smtClean="0">
                <a:solidFill>
                  <a:srgbClr val="C00000"/>
                </a:solidFill>
                <a:latin typeface="微软雅黑" pitchFamily="34" charset="-122"/>
                <a:ea typeface="微软雅黑" pitchFamily="34" charset="-122"/>
              </a:rPr>
              <a:t>万</a:t>
            </a:r>
            <a:r>
              <a:rPr lang="zh-CN" altLang="en-US" sz="2400" b="1" dirty="0" smtClean="0">
                <a:solidFill>
                  <a:schemeClr val="tx1">
                    <a:lumMod val="75000"/>
                    <a:lumOff val="25000"/>
                  </a:schemeClr>
                </a:solidFill>
                <a:latin typeface="微软雅黑" pitchFamily="34" charset="-122"/>
                <a:ea typeface="微软雅黑" pitchFamily="34" charset="-122"/>
              </a:rPr>
              <a:t>多名，已成为柬埔寨规模最大、发展最好的经济特区，被当地人民称为</a:t>
            </a:r>
            <a:r>
              <a:rPr lang="zh-CN" altLang="en-US" sz="3200" b="1" dirty="0" smtClean="0">
                <a:solidFill>
                  <a:srgbClr val="C00000"/>
                </a:solidFill>
                <a:latin typeface="微软雅黑" pitchFamily="34" charset="-122"/>
                <a:ea typeface="微软雅黑" pitchFamily="34" charset="-122"/>
              </a:rPr>
              <a:t>“金饭碗”</a:t>
            </a:r>
            <a:r>
              <a:rPr lang="zh-CN" altLang="en-US" sz="2400" b="1" dirty="0" smtClean="0">
                <a:solidFill>
                  <a:schemeClr val="tx1">
                    <a:lumMod val="75000"/>
                    <a:lumOff val="25000"/>
                  </a:schemeClr>
                </a:solidFill>
                <a:latin typeface="微软雅黑" pitchFamily="34" charset="-122"/>
                <a:ea typeface="微软雅黑" pitchFamily="34" charset="-122"/>
              </a:rPr>
              <a:t>。</a:t>
            </a:r>
            <a:endParaRPr lang="zh-CN" altLang="en-US" sz="2400"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红豆工业城大门口(2)"/>
          <p:cNvPicPr>
            <a:picLocks noChangeAspect="1" noChangeArrowheads="1"/>
          </p:cNvPicPr>
          <p:nvPr/>
        </p:nvPicPr>
        <p:blipFill>
          <a:blip r:embed="rId3" cstate="print"/>
          <a:srcRect b="2725"/>
          <a:stretch>
            <a:fillRect/>
          </a:stretch>
        </p:blipFill>
        <p:spPr bwMode="auto">
          <a:xfrm>
            <a:off x="1051710" y="3040633"/>
            <a:ext cx="8661622" cy="2492321"/>
          </a:xfrm>
          <a:prstGeom prst="rect">
            <a:avLst/>
          </a:prstGeom>
          <a:noFill/>
          <a:ln>
            <a:noFill/>
          </a:ln>
          <a:effectLst>
            <a:outerShdw blurRad="292100" dist="139700" dir="2700000" algn="tl" rotWithShape="0">
              <a:srgbClr val="333333">
                <a:alpha val="64999"/>
              </a:srgbClr>
            </a:outerShdw>
          </a:effectLst>
        </p:spPr>
      </p:pic>
      <p:sp>
        <p:nvSpPr>
          <p:cNvPr id="6" name="文本框 74"/>
          <p:cNvSpPr txBox="1">
            <a:spLocks noChangeArrowheads="1"/>
          </p:cNvSpPr>
          <p:nvPr/>
        </p:nvSpPr>
        <p:spPr bwMode="auto">
          <a:xfrm>
            <a:off x="701546" y="608633"/>
            <a:ext cx="9442075" cy="754163"/>
          </a:xfrm>
          <a:prstGeom prst="rect">
            <a:avLst/>
          </a:prstGeom>
          <a:noFill/>
          <a:ln w="9525">
            <a:noFill/>
            <a:miter lim="800000"/>
            <a:headEnd/>
            <a:tailEnd/>
          </a:ln>
        </p:spPr>
        <p:txBody>
          <a:bodyPr wrap="square" lIns="106409" tIns="53204" rIns="106409" bIns="53204">
            <a:spAutoFit/>
          </a:bodyPr>
          <a:lstStyle/>
          <a:p>
            <a:pPr algn="just" eaLnBrk="1" hangingPunct="1">
              <a:lnSpc>
                <a:spcPct val="125000"/>
              </a:lnSpc>
            </a:pPr>
            <a:r>
              <a:rPr lang="zh-CN" altLang="en-US" sz="2300" b="1" dirty="0" smtClean="0">
                <a:solidFill>
                  <a:srgbClr val="3333FF"/>
                </a:solidFill>
                <a:latin typeface="微软雅黑" pitchFamily="34" charset="-122"/>
                <a:ea typeface="微软雅黑" pitchFamily="34" charset="-122"/>
                <a:sym typeface="宋体" pitchFamily="2" charset="-122"/>
              </a:rPr>
              <a:t>目前</a:t>
            </a:r>
            <a:r>
              <a:rPr lang="zh-CN" altLang="en-US" sz="2300" b="1" dirty="0">
                <a:solidFill>
                  <a:srgbClr val="3333FF"/>
                </a:solidFill>
                <a:latin typeface="微软雅黑" pitchFamily="34" charset="-122"/>
                <a:ea typeface="微软雅黑" pitchFamily="34" charset="-122"/>
                <a:sym typeface="宋体" pitchFamily="2" charset="-122"/>
              </a:rPr>
              <a:t>拥有</a:t>
            </a:r>
            <a:r>
              <a:rPr lang="en-US" altLang="zh-CN" sz="3700" b="1" dirty="0">
                <a:solidFill>
                  <a:srgbClr val="C00000"/>
                </a:solidFill>
                <a:latin typeface="微软雅黑" pitchFamily="34" charset="-122"/>
                <a:ea typeface="微软雅黑" pitchFamily="34" charset="-122"/>
                <a:sym typeface="宋体" pitchFamily="2" charset="-122"/>
              </a:rPr>
              <a:t>3</a:t>
            </a:r>
            <a:r>
              <a:rPr lang="zh-CN" altLang="en-US" sz="2300" b="1" dirty="0">
                <a:solidFill>
                  <a:srgbClr val="3333FF"/>
                </a:solidFill>
                <a:latin typeface="微软雅黑" pitchFamily="34" charset="-122"/>
                <a:ea typeface="微软雅黑" pitchFamily="34" charset="-122"/>
                <a:sym typeface="宋体" pitchFamily="2" charset="-122"/>
              </a:rPr>
              <a:t>家上市、挂牌公司，其中</a:t>
            </a:r>
            <a:r>
              <a:rPr lang="en-US" altLang="zh-CN" sz="3700" b="1" dirty="0">
                <a:solidFill>
                  <a:srgbClr val="C00000"/>
                </a:solidFill>
                <a:latin typeface="微软雅黑" pitchFamily="34" charset="-122"/>
                <a:ea typeface="微软雅黑" pitchFamily="34" charset="-122"/>
                <a:sym typeface="宋体" pitchFamily="2" charset="-122"/>
              </a:rPr>
              <a:t>2</a:t>
            </a:r>
            <a:r>
              <a:rPr lang="zh-CN" altLang="en-US" sz="2300" b="1" dirty="0">
                <a:solidFill>
                  <a:srgbClr val="3333FF"/>
                </a:solidFill>
                <a:latin typeface="微软雅黑" pitchFamily="34" charset="-122"/>
                <a:ea typeface="微软雅黑" pitchFamily="34" charset="-122"/>
                <a:sym typeface="宋体" pitchFamily="2" charset="-122"/>
              </a:rPr>
              <a:t>家主板上市，</a:t>
            </a:r>
            <a:r>
              <a:rPr lang="en-US" altLang="zh-CN" sz="3700" b="1" dirty="0">
                <a:solidFill>
                  <a:srgbClr val="C00000"/>
                </a:solidFill>
                <a:latin typeface="微软雅黑" pitchFamily="34" charset="-122"/>
                <a:ea typeface="微软雅黑" pitchFamily="34" charset="-122"/>
                <a:sym typeface="宋体" pitchFamily="2" charset="-122"/>
              </a:rPr>
              <a:t>1</a:t>
            </a:r>
            <a:r>
              <a:rPr lang="zh-CN" altLang="en-US" sz="2300" b="1" dirty="0">
                <a:solidFill>
                  <a:srgbClr val="3333FF"/>
                </a:solidFill>
                <a:latin typeface="微软雅黑" pitchFamily="34" charset="-122"/>
                <a:ea typeface="微软雅黑" pitchFamily="34" charset="-122"/>
                <a:sym typeface="宋体" pitchFamily="2" charset="-122"/>
              </a:rPr>
              <a:t>家新三板</a:t>
            </a:r>
            <a:r>
              <a:rPr lang="zh-CN" altLang="en-US" sz="2300" b="1" dirty="0" smtClean="0">
                <a:solidFill>
                  <a:srgbClr val="3333FF"/>
                </a:solidFill>
                <a:latin typeface="微软雅黑" pitchFamily="34" charset="-122"/>
                <a:ea typeface="微软雅黑" pitchFamily="34" charset="-122"/>
                <a:sym typeface="宋体" pitchFamily="2" charset="-122"/>
              </a:rPr>
              <a:t>挂牌。</a:t>
            </a:r>
            <a:endParaRPr lang="zh-CN" altLang="en-US" sz="1900" b="1" dirty="0">
              <a:solidFill>
                <a:srgbClr val="0D0D0D"/>
              </a:solidFill>
              <a:latin typeface="华文中宋" pitchFamily="2" charset="-122"/>
              <a:ea typeface="华文中宋" pitchFamily="2" charset="-122"/>
              <a:sym typeface="宋体" pitchFamily="2" charset="-122"/>
            </a:endParaRPr>
          </a:p>
        </p:txBody>
      </p:sp>
      <p:sp>
        <p:nvSpPr>
          <p:cNvPr id="7" name="文本框 1"/>
          <p:cNvSpPr txBox="1">
            <a:spLocks noChangeArrowheads="1"/>
          </p:cNvSpPr>
          <p:nvPr/>
        </p:nvSpPr>
        <p:spPr bwMode="auto">
          <a:xfrm>
            <a:off x="592584" y="1528465"/>
            <a:ext cx="9433048" cy="1215443"/>
          </a:xfrm>
          <a:prstGeom prst="rect">
            <a:avLst/>
          </a:prstGeom>
          <a:noFill/>
          <a:ln w="28575">
            <a:solidFill>
              <a:srgbClr val="E60012"/>
            </a:solidFill>
            <a:miter lim="800000"/>
            <a:headEnd/>
            <a:tailEnd/>
          </a:ln>
        </p:spPr>
        <p:txBody>
          <a:bodyPr wrap="square" lIns="106409" tIns="53204" rIns="106409" bIns="53204">
            <a:spAutoFit/>
          </a:bodyPr>
          <a:lstStyle/>
          <a:p>
            <a:pPr eaLnBrk="1" hangingPunct="1"/>
            <a:r>
              <a:rPr lang="en-US" altLang="en-US" sz="2400" b="1" dirty="0" err="1">
                <a:latin typeface="微软雅黑" pitchFamily="34" charset="-122"/>
                <a:ea typeface="微软雅黑" pitchFamily="34" charset="-122"/>
              </a:rPr>
              <a:t>江苏红豆实业股份有限公司</a:t>
            </a:r>
            <a:r>
              <a:rPr lang="en-US" altLang="en-US" sz="2400" b="1" dirty="0">
                <a:latin typeface="微软雅黑" pitchFamily="34" charset="-122"/>
                <a:ea typeface="微软雅黑" pitchFamily="34" charset="-122"/>
              </a:rPr>
              <a:t>        </a:t>
            </a:r>
            <a:r>
              <a:rPr lang="en-US" altLang="zh-CN" sz="2400" b="1" dirty="0">
                <a:solidFill>
                  <a:srgbClr val="C00000"/>
                </a:solidFill>
                <a:latin typeface="微软雅黑" pitchFamily="34" charset="-122"/>
                <a:ea typeface="微软雅黑" pitchFamily="34" charset="-122"/>
              </a:rPr>
              <a:t>600400 </a:t>
            </a:r>
            <a:r>
              <a:rPr lang="en-US" altLang="en-US" sz="2400" b="1" dirty="0">
                <a:solidFill>
                  <a:srgbClr val="C00000"/>
                </a:solidFill>
                <a:latin typeface="微软雅黑" pitchFamily="34" charset="-122"/>
                <a:ea typeface="微软雅黑" pitchFamily="34" charset="-122"/>
              </a:rPr>
              <a:t>（</a:t>
            </a:r>
            <a:r>
              <a:rPr lang="en-US" altLang="zh-CN" sz="2400" b="1" dirty="0">
                <a:solidFill>
                  <a:srgbClr val="C00000"/>
                </a:solidFill>
                <a:latin typeface="微软雅黑" pitchFamily="34" charset="-122"/>
                <a:ea typeface="微软雅黑" pitchFamily="34" charset="-122"/>
              </a:rPr>
              <a:t>2001</a:t>
            </a:r>
            <a:r>
              <a:rPr lang="en-US" altLang="en-US" sz="2400" b="1" dirty="0">
                <a:solidFill>
                  <a:srgbClr val="C00000"/>
                </a:solidFill>
                <a:latin typeface="微软雅黑" pitchFamily="34" charset="-122"/>
                <a:ea typeface="微软雅黑" pitchFamily="34" charset="-122"/>
              </a:rPr>
              <a:t>年</a:t>
            </a:r>
            <a:r>
              <a:rPr lang="en-US" altLang="zh-CN" sz="2400" b="1" dirty="0">
                <a:solidFill>
                  <a:srgbClr val="C00000"/>
                </a:solidFill>
                <a:latin typeface="微软雅黑" pitchFamily="34" charset="-122"/>
                <a:ea typeface="微软雅黑" pitchFamily="34" charset="-122"/>
              </a:rPr>
              <a:t>1</a:t>
            </a:r>
            <a:r>
              <a:rPr lang="en-US" altLang="en-US" sz="2400" b="1" dirty="0">
                <a:solidFill>
                  <a:srgbClr val="C00000"/>
                </a:solidFill>
                <a:latin typeface="微软雅黑" pitchFamily="34" charset="-122"/>
                <a:ea typeface="微软雅黑" pitchFamily="34" charset="-122"/>
              </a:rPr>
              <a:t>月 </a:t>
            </a:r>
            <a:r>
              <a:rPr lang="en-US" altLang="en-US" sz="2400" b="1" dirty="0" err="1">
                <a:solidFill>
                  <a:srgbClr val="C00000"/>
                </a:solidFill>
                <a:latin typeface="微软雅黑" pitchFamily="34" charset="-122"/>
                <a:ea typeface="微软雅黑" pitchFamily="34" charset="-122"/>
              </a:rPr>
              <a:t>主板</a:t>
            </a:r>
            <a:r>
              <a:rPr lang="en-US" altLang="en-US" sz="2400" b="1" dirty="0">
                <a:solidFill>
                  <a:srgbClr val="C00000"/>
                </a:solidFill>
                <a:latin typeface="微软雅黑" pitchFamily="34" charset="-122"/>
                <a:ea typeface="微软雅黑" pitchFamily="34" charset="-122"/>
              </a:rPr>
              <a:t>）      </a:t>
            </a:r>
          </a:p>
          <a:p>
            <a:pPr eaLnBrk="1" hangingPunct="1"/>
            <a:r>
              <a:rPr lang="en-US" altLang="en-US" sz="2400" b="1" dirty="0" err="1">
                <a:latin typeface="微软雅黑" pitchFamily="34" charset="-122"/>
                <a:ea typeface="微软雅黑" pitchFamily="34" charset="-122"/>
              </a:rPr>
              <a:t>江苏通用科技股份有限公司</a:t>
            </a:r>
            <a:r>
              <a:rPr lang="en-US" altLang="en-US" sz="2400" b="1" dirty="0">
                <a:latin typeface="微软雅黑" pitchFamily="34" charset="-122"/>
                <a:ea typeface="微软雅黑" pitchFamily="34" charset="-122"/>
              </a:rPr>
              <a:t>        </a:t>
            </a:r>
            <a:r>
              <a:rPr lang="en-US" altLang="zh-CN" sz="2400" b="1" dirty="0">
                <a:solidFill>
                  <a:srgbClr val="C00000"/>
                </a:solidFill>
                <a:latin typeface="微软雅黑" pitchFamily="34" charset="-122"/>
                <a:ea typeface="微软雅黑" pitchFamily="34" charset="-122"/>
              </a:rPr>
              <a:t>601500 </a:t>
            </a:r>
            <a:r>
              <a:rPr lang="en-US" altLang="en-US" sz="2400" b="1" dirty="0">
                <a:solidFill>
                  <a:srgbClr val="C00000"/>
                </a:solidFill>
                <a:latin typeface="微软雅黑" pitchFamily="34" charset="-122"/>
                <a:ea typeface="微软雅黑" pitchFamily="34" charset="-122"/>
              </a:rPr>
              <a:t>（</a:t>
            </a:r>
            <a:r>
              <a:rPr lang="en-US" altLang="zh-CN" sz="2400" b="1" dirty="0">
                <a:solidFill>
                  <a:srgbClr val="C00000"/>
                </a:solidFill>
                <a:latin typeface="微软雅黑" pitchFamily="34" charset="-122"/>
                <a:ea typeface="微软雅黑" pitchFamily="34" charset="-122"/>
              </a:rPr>
              <a:t>2016</a:t>
            </a:r>
            <a:r>
              <a:rPr lang="en-US" altLang="en-US" sz="2400" b="1" dirty="0">
                <a:solidFill>
                  <a:srgbClr val="C00000"/>
                </a:solidFill>
                <a:latin typeface="微软雅黑" pitchFamily="34" charset="-122"/>
                <a:ea typeface="微软雅黑" pitchFamily="34" charset="-122"/>
              </a:rPr>
              <a:t>年</a:t>
            </a:r>
            <a:r>
              <a:rPr lang="en-US" altLang="zh-CN" sz="2400" b="1" dirty="0">
                <a:solidFill>
                  <a:srgbClr val="C00000"/>
                </a:solidFill>
                <a:latin typeface="微软雅黑" pitchFamily="34" charset="-122"/>
                <a:ea typeface="微软雅黑" pitchFamily="34" charset="-122"/>
              </a:rPr>
              <a:t>9</a:t>
            </a:r>
            <a:r>
              <a:rPr lang="en-US" altLang="en-US" sz="2400" b="1" dirty="0">
                <a:solidFill>
                  <a:srgbClr val="C00000"/>
                </a:solidFill>
                <a:latin typeface="微软雅黑" pitchFamily="34" charset="-122"/>
                <a:ea typeface="微软雅黑" pitchFamily="34" charset="-122"/>
              </a:rPr>
              <a:t>月 </a:t>
            </a:r>
            <a:r>
              <a:rPr lang="en-US" altLang="en-US" sz="2400" b="1" dirty="0" err="1">
                <a:solidFill>
                  <a:srgbClr val="C00000"/>
                </a:solidFill>
                <a:latin typeface="微软雅黑" pitchFamily="34" charset="-122"/>
                <a:ea typeface="微软雅黑" pitchFamily="34" charset="-122"/>
              </a:rPr>
              <a:t>主板</a:t>
            </a:r>
            <a:r>
              <a:rPr lang="en-US" altLang="en-US" sz="2400" b="1" dirty="0">
                <a:solidFill>
                  <a:srgbClr val="C00000"/>
                </a:solidFill>
                <a:latin typeface="微软雅黑" pitchFamily="34" charset="-122"/>
                <a:ea typeface="微软雅黑" pitchFamily="34" charset="-122"/>
              </a:rPr>
              <a:t>）</a:t>
            </a:r>
          </a:p>
          <a:p>
            <a:pPr eaLnBrk="1" hangingPunct="1"/>
            <a:r>
              <a:rPr lang="en-US" altLang="en-US" sz="2400" b="1" dirty="0" err="1">
                <a:latin typeface="微软雅黑" pitchFamily="34" charset="-122"/>
                <a:ea typeface="微软雅黑" pitchFamily="34" charset="-122"/>
              </a:rPr>
              <a:t>江苏红豆杉生物科技有限公司</a:t>
            </a:r>
            <a:r>
              <a:rPr lang="en-US" altLang="en-US" sz="2400" b="1" dirty="0">
                <a:latin typeface="微软雅黑" pitchFamily="34" charset="-122"/>
                <a:ea typeface="微软雅黑" pitchFamily="34" charset="-122"/>
              </a:rPr>
              <a:t>    </a:t>
            </a:r>
            <a:r>
              <a:rPr lang="en-US" altLang="en-US" sz="2400" b="1" dirty="0" smtClean="0">
                <a:latin typeface="微软雅黑" pitchFamily="34" charset="-122"/>
                <a:ea typeface="微软雅黑" pitchFamily="34" charset="-122"/>
              </a:rPr>
              <a:t> </a:t>
            </a:r>
            <a:r>
              <a:rPr lang="en-US" altLang="zh-CN" sz="2400" b="1" dirty="0" smtClean="0">
                <a:solidFill>
                  <a:srgbClr val="C00000"/>
                </a:solidFill>
                <a:latin typeface="微软雅黑" pitchFamily="34" charset="-122"/>
                <a:ea typeface="微软雅黑" pitchFamily="34" charset="-122"/>
              </a:rPr>
              <a:t>430383</a:t>
            </a:r>
            <a:r>
              <a:rPr lang="en-US" altLang="en-US" sz="2400" b="1" dirty="0" smtClean="0">
                <a:solidFill>
                  <a:srgbClr val="C00000"/>
                </a:solidFill>
                <a:latin typeface="微软雅黑" pitchFamily="34" charset="-122"/>
                <a:ea typeface="微软雅黑" pitchFamily="34" charset="-122"/>
              </a:rPr>
              <a:t>  （</a:t>
            </a:r>
            <a:r>
              <a:rPr lang="en-US" altLang="zh-CN" sz="2400" b="1" dirty="0">
                <a:solidFill>
                  <a:srgbClr val="C00000"/>
                </a:solidFill>
                <a:latin typeface="微软雅黑" pitchFamily="34" charset="-122"/>
                <a:ea typeface="微软雅黑" pitchFamily="34" charset="-122"/>
              </a:rPr>
              <a:t>2014</a:t>
            </a:r>
            <a:r>
              <a:rPr lang="en-US" altLang="en-US" sz="2400" b="1" dirty="0">
                <a:solidFill>
                  <a:srgbClr val="C00000"/>
                </a:solidFill>
                <a:latin typeface="微软雅黑" pitchFamily="34" charset="-122"/>
                <a:ea typeface="微软雅黑" pitchFamily="34" charset="-122"/>
              </a:rPr>
              <a:t>年</a:t>
            </a:r>
            <a:r>
              <a:rPr lang="en-US" altLang="zh-CN" sz="2400" b="1" dirty="0">
                <a:solidFill>
                  <a:srgbClr val="C00000"/>
                </a:solidFill>
                <a:latin typeface="微软雅黑" pitchFamily="34" charset="-122"/>
                <a:ea typeface="微软雅黑" pitchFamily="34" charset="-122"/>
              </a:rPr>
              <a:t>1</a:t>
            </a:r>
            <a:r>
              <a:rPr lang="en-US" altLang="en-US" sz="2400" b="1" dirty="0">
                <a:solidFill>
                  <a:srgbClr val="C00000"/>
                </a:solidFill>
                <a:latin typeface="微软雅黑" pitchFamily="34" charset="-122"/>
                <a:ea typeface="微软雅黑" pitchFamily="34" charset="-122"/>
              </a:rPr>
              <a:t>月 </a:t>
            </a:r>
            <a:r>
              <a:rPr lang="en-US" altLang="en-US" sz="2400" b="1" dirty="0" err="1">
                <a:solidFill>
                  <a:srgbClr val="C00000"/>
                </a:solidFill>
                <a:latin typeface="微软雅黑" pitchFamily="34" charset="-122"/>
                <a:ea typeface="微软雅黑" pitchFamily="34" charset="-122"/>
              </a:rPr>
              <a:t>新三板</a:t>
            </a:r>
            <a:r>
              <a:rPr lang="en-US" altLang="en-US" sz="2400" b="1" dirty="0">
                <a:solidFill>
                  <a:srgbClr val="C00000"/>
                </a:solidFill>
                <a:latin typeface="微软雅黑" pitchFamily="34" charset="-122"/>
                <a:ea typeface="微软雅黑" pitchFamily="34" charset="-122"/>
              </a:rPr>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G盘\企业文化\60周年画册 照片 全\传承（砥砺60载 传承创新）\集团概况\演变\西港特区.JPG"/>
          <p:cNvPicPr>
            <a:picLocks noChangeAspect="1" noChangeArrowheads="1"/>
          </p:cNvPicPr>
          <p:nvPr/>
        </p:nvPicPr>
        <p:blipFill>
          <a:blip r:embed="rId2" cstate="print"/>
          <a:srcRect r="32589"/>
          <a:stretch>
            <a:fillRect/>
          </a:stretch>
        </p:blipFill>
        <p:spPr bwMode="auto">
          <a:xfrm>
            <a:off x="3472904" y="-55711"/>
            <a:ext cx="7217321" cy="6022428"/>
          </a:xfrm>
          <a:prstGeom prst="rect">
            <a:avLst/>
          </a:prstGeom>
          <a:noFill/>
        </p:spPr>
      </p:pic>
      <p:sp>
        <p:nvSpPr>
          <p:cNvPr id="9" name="矩形 2"/>
          <p:cNvSpPr/>
          <p:nvPr/>
        </p:nvSpPr>
        <p:spPr>
          <a:xfrm flipH="1">
            <a:off x="-55488" y="-55711"/>
            <a:ext cx="7504559" cy="6010201"/>
          </a:xfrm>
          <a:custGeom>
            <a:avLst/>
            <a:gdLst/>
            <a:ahLst/>
            <a:cxnLst/>
            <a:rect l="l" t="t" r="r" b="b"/>
            <a:pathLst>
              <a:path w="6330462" h="5143500">
                <a:moveTo>
                  <a:pt x="3157515" y="0"/>
                </a:moveTo>
                <a:lnTo>
                  <a:pt x="6330462" y="0"/>
                </a:lnTo>
                <a:lnTo>
                  <a:pt x="6330462" y="5143500"/>
                </a:lnTo>
                <a:lnTo>
                  <a:pt x="3157515" y="5143500"/>
                </a:lnTo>
                <a:lnTo>
                  <a:pt x="0" y="5143500"/>
                </a:lnTo>
                <a:close/>
              </a:path>
            </a:pathLst>
          </a:cu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dirty="0"/>
          </a:p>
        </p:txBody>
      </p:sp>
      <p:sp>
        <p:nvSpPr>
          <p:cNvPr id="10" name="TextBox 9"/>
          <p:cNvSpPr txBox="1"/>
          <p:nvPr/>
        </p:nvSpPr>
        <p:spPr>
          <a:xfrm>
            <a:off x="376560" y="1240433"/>
            <a:ext cx="4176464" cy="4324261"/>
          </a:xfrm>
          <a:prstGeom prst="rect">
            <a:avLst/>
          </a:prstGeom>
          <a:noFill/>
        </p:spPr>
        <p:txBody>
          <a:bodyPr wrap="square" rtlCol="0">
            <a:spAutoFit/>
          </a:bodyPr>
          <a:lstStyle/>
          <a:p>
            <a:pPr algn="just">
              <a:lnSpc>
                <a:spcPct val="125000"/>
              </a:lnSpc>
            </a:pPr>
            <a:r>
              <a:rPr lang="zh-CN" altLang="en-US" sz="2200" b="1" dirty="0" smtClean="0">
                <a:solidFill>
                  <a:schemeClr val="tx1">
                    <a:lumMod val="75000"/>
                    <a:lumOff val="25000"/>
                  </a:schemeClr>
                </a:solidFill>
                <a:latin typeface="微软雅黑" pitchFamily="34" charset="-122"/>
                <a:ea typeface="微软雅黑" pitchFamily="34" charset="-122"/>
              </a:rPr>
              <a:t>参与建设“一带一路”的企业，一方面要弘扬丝路精神，通过企业责任形象展示中国形象，尤其应注重当地的环境保护、劳工权益、民风民俗、社会回报，甚至还有宗教差异。另一方面，在海外更需注重合法合规，一定本着</a:t>
            </a:r>
            <a:r>
              <a:rPr lang="zh-CN" altLang="en-US" sz="2200" b="1" dirty="0" smtClean="0">
                <a:solidFill>
                  <a:srgbClr val="C00000"/>
                </a:solidFill>
                <a:latin typeface="微软雅黑" pitchFamily="34" charset="-122"/>
                <a:ea typeface="微软雅黑" pitchFamily="34" charset="-122"/>
              </a:rPr>
              <a:t>“责任共同体”“利益共同体”“命运共同体”</a:t>
            </a:r>
            <a:r>
              <a:rPr lang="zh-CN" altLang="en-US" sz="2200" b="1" dirty="0" smtClean="0">
                <a:solidFill>
                  <a:schemeClr val="tx1">
                    <a:lumMod val="75000"/>
                    <a:lumOff val="25000"/>
                  </a:schemeClr>
                </a:solidFill>
                <a:latin typeface="微软雅黑" pitchFamily="34" charset="-122"/>
                <a:ea typeface="微软雅黑" pitchFamily="34" charset="-122"/>
              </a:rPr>
              <a:t>的原则促进发展。</a:t>
            </a:r>
            <a:r>
              <a:rPr lang="en-US" altLang="zh-CN" sz="2200" b="1" dirty="0" smtClean="0">
                <a:solidFill>
                  <a:schemeClr val="tx1">
                    <a:lumMod val="75000"/>
                    <a:lumOff val="25000"/>
                  </a:schemeClr>
                </a:solidFill>
                <a:latin typeface="微软雅黑" pitchFamily="34" charset="-122"/>
                <a:ea typeface="微软雅黑" pitchFamily="34" charset="-122"/>
              </a:rPr>
              <a:t>                    </a:t>
            </a:r>
            <a:endParaRPr lang="zh-CN" altLang="en-US" sz="2200"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p:cNvPicPr>
          <p:nvPr/>
        </p:nvPicPr>
        <p:blipFill>
          <a:blip r:embed="rId3" cstate="print">
            <a:grayscl/>
          </a:blip>
          <a:srcRect b="9376"/>
          <a:stretch>
            <a:fillRect/>
          </a:stretch>
        </p:blipFill>
        <p:spPr bwMode="auto">
          <a:xfrm>
            <a:off x="1012271" y="1600473"/>
            <a:ext cx="4476857" cy="2698663"/>
          </a:xfrm>
          <a:prstGeom prst="rect">
            <a:avLst/>
          </a:prstGeom>
          <a:ln>
            <a:noFill/>
          </a:ln>
          <a:effectLst>
            <a:outerShdw blurRad="292100" dist="139700" dir="2700000" algn="tl" rotWithShape="0">
              <a:srgbClr val="333333">
                <a:alpha val="65000"/>
              </a:srgbClr>
            </a:outerShdw>
          </a:effectLst>
        </p:spPr>
      </p:pic>
      <p:sp>
        <p:nvSpPr>
          <p:cNvPr id="6" name="TextBox 5"/>
          <p:cNvSpPr txBox="1">
            <a:spLocks noChangeArrowheads="1"/>
          </p:cNvSpPr>
          <p:nvPr/>
        </p:nvSpPr>
        <p:spPr bwMode="auto">
          <a:xfrm>
            <a:off x="2955044" y="4475365"/>
            <a:ext cx="1676835" cy="399835"/>
          </a:xfrm>
          <a:prstGeom prst="rect">
            <a:avLst/>
          </a:prstGeom>
          <a:noFill/>
          <a:ln w="9525">
            <a:noFill/>
            <a:miter lim="800000"/>
            <a:headEnd/>
            <a:tailEnd/>
          </a:ln>
        </p:spPr>
        <p:txBody>
          <a:bodyPr wrap="none" lIns="106409" tIns="53204" rIns="106409" bIns="53204">
            <a:spAutoFit/>
          </a:bodyPr>
          <a:lstStyle/>
          <a:p>
            <a:r>
              <a:rPr lang="zh-CN" altLang="en-US" sz="1900" b="1" dirty="0">
                <a:latin typeface="微软雅黑" pitchFamily="34" charset="-122"/>
                <a:ea typeface="微软雅黑" pitchFamily="34" charset="-122"/>
              </a:rPr>
              <a:t>十年前的村庄</a:t>
            </a:r>
          </a:p>
        </p:txBody>
      </p:sp>
      <p:pic>
        <p:nvPicPr>
          <p:cNvPr id="7" name="图片 6"/>
          <p:cNvPicPr>
            <a:picLocks/>
          </p:cNvPicPr>
          <p:nvPr/>
        </p:nvPicPr>
        <p:blipFill>
          <a:blip r:embed="rId4" cstate="print"/>
          <a:srcRect b="9376"/>
          <a:stretch>
            <a:fillRect/>
          </a:stretch>
        </p:blipFill>
        <p:spPr bwMode="auto">
          <a:xfrm>
            <a:off x="5561136" y="1600473"/>
            <a:ext cx="4476857" cy="2698663"/>
          </a:xfrm>
          <a:prstGeom prst="rect">
            <a:avLst/>
          </a:prstGeom>
          <a:ln>
            <a:noFill/>
          </a:ln>
          <a:effectLst>
            <a:outerShdw blurRad="292100" dist="139700" dir="2700000" algn="tl" rotWithShape="0">
              <a:srgbClr val="333333">
                <a:alpha val="65000"/>
              </a:srgbClr>
            </a:outerShdw>
          </a:effectLst>
        </p:spPr>
      </p:pic>
      <p:sp>
        <p:nvSpPr>
          <p:cNvPr id="8" name="TextBox 8"/>
          <p:cNvSpPr txBox="1">
            <a:spLocks noChangeArrowheads="1"/>
          </p:cNvSpPr>
          <p:nvPr/>
        </p:nvSpPr>
        <p:spPr bwMode="auto">
          <a:xfrm>
            <a:off x="6574971" y="4475365"/>
            <a:ext cx="1433179" cy="399835"/>
          </a:xfrm>
          <a:prstGeom prst="rect">
            <a:avLst/>
          </a:prstGeom>
          <a:noFill/>
          <a:ln w="9525">
            <a:noFill/>
            <a:miter lim="800000"/>
            <a:headEnd/>
            <a:tailEnd/>
          </a:ln>
        </p:spPr>
        <p:txBody>
          <a:bodyPr wrap="none" lIns="106409" tIns="53204" rIns="106409" bIns="53204">
            <a:spAutoFit/>
          </a:bodyPr>
          <a:lstStyle/>
          <a:p>
            <a:r>
              <a:rPr lang="zh-CN" altLang="en-US" sz="1900" b="1" dirty="0">
                <a:latin typeface="微软雅黑" pitchFamily="34" charset="-122"/>
                <a:ea typeface="微软雅黑" pitchFamily="34" charset="-122"/>
              </a:rPr>
              <a:t>现在的村庄</a:t>
            </a:r>
          </a:p>
        </p:txBody>
      </p:sp>
      <p:sp>
        <p:nvSpPr>
          <p:cNvPr id="14" name="TextBox 3"/>
          <p:cNvSpPr txBox="1">
            <a:spLocks noChangeArrowheads="1"/>
          </p:cNvSpPr>
          <p:nvPr/>
        </p:nvSpPr>
        <p:spPr bwMode="auto">
          <a:xfrm>
            <a:off x="1977739" y="558135"/>
            <a:ext cx="6566322" cy="615278"/>
          </a:xfrm>
          <a:prstGeom prst="rect">
            <a:avLst/>
          </a:prstGeom>
          <a:noFill/>
          <a:ln w="9525">
            <a:noFill/>
            <a:miter lim="800000"/>
            <a:headEnd/>
            <a:tailEnd/>
          </a:ln>
        </p:spPr>
        <p:txBody>
          <a:bodyPr lIns="106409" tIns="53204" rIns="106409" bIns="53204">
            <a:spAutoFit/>
          </a:bodyPr>
          <a:lstStyle/>
          <a:p>
            <a:pPr algn="ctr"/>
            <a:r>
              <a:rPr lang="zh-CN" altLang="en-US" sz="3300" b="1" dirty="0">
                <a:latin typeface="微软雅黑" pitchFamily="34" charset="-122"/>
                <a:ea typeface="微软雅黑" pitchFamily="34" charset="-122"/>
              </a:rPr>
              <a:t>西港特区带来的十年巨变</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grayscl/>
          </a:blip>
          <a:srcRect/>
          <a:stretch>
            <a:fillRect/>
          </a:stretch>
        </p:blipFill>
        <p:spPr bwMode="auto">
          <a:xfrm>
            <a:off x="883342" y="1638699"/>
            <a:ext cx="3368584" cy="2412270"/>
          </a:xfrm>
          <a:prstGeom prst="rect">
            <a:avLst/>
          </a:prstGeom>
          <a:ln>
            <a:noFill/>
          </a:ln>
          <a:effectLst>
            <a:outerShdw blurRad="190500" algn="tl" rotWithShape="0">
              <a:srgbClr val="000000">
                <a:alpha val="70000"/>
              </a:srgbClr>
            </a:outerShdw>
          </a:effectLst>
        </p:spPr>
      </p:pic>
      <p:pic>
        <p:nvPicPr>
          <p:cNvPr id="4099" name="Picture 3"/>
          <p:cNvPicPr>
            <a:picLocks noChangeAspect="1" noChangeArrowheads="1"/>
          </p:cNvPicPr>
          <p:nvPr/>
        </p:nvPicPr>
        <p:blipFill>
          <a:blip r:embed="rId4" cstate="print"/>
          <a:srcRect/>
          <a:stretch>
            <a:fillRect/>
          </a:stretch>
        </p:blipFill>
        <p:spPr bwMode="auto">
          <a:xfrm>
            <a:off x="4337000" y="1638699"/>
            <a:ext cx="5431423" cy="2412270"/>
          </a:xfrm>
          <a:prstGeom prst="rect">
            <a:avLst/>
          </a:prstGeom>
          <a:ln>
            <a:noFill/>
          </a:ln>
          <a:effectLst>
            <a:outerShdw blurRad="190500" algn="tl" rotWithShape="0">
              <a:srgbClr val="000000">
                <a:alpha val="70000"/>
              </a:srgbClr>
            </a:outerShdw>
          </a:effectLst>
        </p:spPr>
      </p:pic>
      <p:sp>
        <p:nvSpPr>
          <p:cNvPr id="6" name="TextBox 5"/>
          <p:cNvSpPr txBox="1"/>
          <p:nvPr/>
        </p:nvSpPr>
        <p:spPr>
          <a:xfrm>
            <a:off x="1516257" y="4215430"/>
            <a:ext cx="3283190" cy="399835"/>
          </a:xfrm>
          <a:prstGeom prst="rect">
            <a:avLst/>
          </a:prstGeom>
          <a:noFill/>
        </p:spPr>
        <p:txBody>
          <a:bodyPr wrap="square" lIns="106409" tIns="53204" rIns="106409" bIns="53204" rtlCol="0">
            <a:spAutoFit/>
          </a:bodyPr>
          <a:lstStyle/>
          <a:p>
            <a:r>
              <a:rPr lang="zh-CN" altLang="en-US" sz="1900" b="1" dirty="0" smtClean="0">
                <a:latin typeface="微软雅黑" pitchFamily="34" charset="-122"/>
                <a:ea typeface="微软雅黑" pitchFamily="34" charset="-122"/>
              </a:rPr>
              <a:t>十年前的西港特区</a:t>
            </a:r>
            <a:endParaRPr lang="zh-CN" altLang="en-US" sz="1900" b="1" dirty="0">
              <a:latin typeface="微软雅黑" pitchFamily="34" charset="-122"/>
              <a:ea typeface="微软雅黑" pitchFamily="34" charset="-122"/>
            </a:endParaRPr>
          </a:p>
        </p:txBody>
      </p:sp>
      <p:sp>
        <p:nvSpPr>
          <p:cNvPr id="7" name="TextBox 6"/>
          <p:cNvSpPr txBox="1"/>
          <p:nvPr/>
        </p:nvSpPr>
        <p:spPr>
          <a:xfrm>
            <a:off x="5893843" y="4215430"/>
            <a:ext cx="3283190" cy="399835"/>
          </a:xfrm>
          <a:prstGeom prst="rect">
            <a:avLst/>
          </a:prstGeom>
          <a:noFill/>
        </p:spPr>
        <p:txBody>
          <a:bodyPr wrap="square" lIns="106409" tIns="53204" rIns="106409" bIns="53204" rtlCol="0">
            <a:spAutoFit/>
          </a:bodyPr>
          <a:lstStyle/>
          <a:p>
            <a:r>
              <a:rPr lang="zh-CN" altLang="en-US" sz="1900" b="1" dirty="0" smtClean="0">
                <a:latin typeface="微软雅黑" pitchFamily="34" charset="-122"/>
                <a:ea typeface="微软雅黑" pitchFamily="34" charset="-122"/>
              </a:rPr>
              <a:t>现在的西港特区</a:t>
            </a:r>
            <a:endParaRPr lang="zh-CN" altLang="en-US" sz="1900" b="1" dirty="0">
              <a:latin typeface="微软雅黑" pitchFamily="34" charset="-122"/>
              <a:ea typeface="微软雅黑" pitchFamily="34" charset="-122"/>
            </a:endParaRPr>
          </a:p>
        </p:txBody>
      </p:sp>
      <p:sp>
        <p:nvSpPr>
          <p:cNvPr id="8" name="TextBox 3"/>
          <p:cNvSpPr txBox="1">
            <a:spLocks noChangeArrowheads="1"/>
          </p:cNvSpPr>
          <p:nvPr/>
        </p:nvSpPr>
        <p:spPr bwMode="auto">
          <a:xfrm>
            <a:off x="1977739" y="558135"/>
            <a:ext cx="6566322" cy="615278"/>
          </a:xfrm>
          <a:prstGeom prst="rect">
            <a:avLst/>
          </a:prstGeom>
          <a:noFill/>
          <a:ln w="9525">
            <a:noFill/>
            <a:miter lim="800000"/>
            <a:headEnd/>
            <a:tailEnd/>
          </a:ln>
        </p:spPr>
        <p:txBody>
          <a:bodyPr lIns="106409" tIns="53204" rIns="106409" bIns="53204">
            <a:spAutoFit/>
          </a:bodyPr>
          <a:lstStyle/>
          <a:p>
            <a:pPr algn="ctr"/>
            <a:r>
              <a:rPr lang="zh-CN" altLang="en-US" sz="3300" b="1" dirty="0">
                <a:latin typeface="微软雅黑" pitchFamily="34" charset="-122"/>
                <a:ea typeface="微软雅黑" pitchFamily="34" charset="-122"/>
              </a:rPr>
              <a:t>西港特区带来的十年巨变</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xmlns="" val="0"/>
              </a:ext>
            </a:extLst>
          </a:blip>
          <a:srcRect l="21875" r="21875"/>
          <a:stretch/>
        </p:blipFill>
        <p:spPr>
          <a:xfrm>
            <a:off x="1672704" y="1121595"/>
            <a:ext cx="4127217" cy="4127217"/>
          </a:xfrm>
          <a:prstGeom prst="ellipse">
            <a:avLst/>
          </a:prstGeom>
        </p:spPr>
      </p:pic>
      <p:grpSp>
        <p:nvGrpSpPr>
          <p:cNvPr id="6" name="组合 5"/>
          <p:cNvGrpSpPr/>
          <p:nvPr/>
        </p:nvGrpSpPr>
        <p:grpSpPr>
          <a:xfrm>
            <a:off x="5257696" y="2169345"/>
            <a:ext cx="3342575" cy="3264111"/>
            <a:chOff x="5429250" y="1962150"/>
            <a:chExt cx="4057650" cy="3962400"/>
          </a:xfrm>
        </p:grpSpPr>
        <p:sp>
          <p:nvSpPr>
            <p:cNvPr id="7" name="椭圆 6"/>
            <p:cNvSpPr/>
            <p:nvPr/>
          </p:nvSpPr>
          <p:spPr>
            <a:xfrm>
              <a:off x="5600700" y="1962150"/>
              <a:ext cx="3886200" cy="38862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429250" y="2038350"/>
              <a:ext cx="3886200" cy="38862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7"/>
          <p:cNvSpPr txBox="1"/>
          <p:nvPr/>
        </p:nvSpPr>
        <p:spPr>
          <a:xfrm>
            <a:off x="2665648" y="1047821"/>
            <a:ext cx="2794754" cy="1862048"/>
          </a:xfrm>
          <a:prstGeom prst="rect">
            <a:avLst/>
          </a:prstGeom>
          <a:noFill/>
        </p:spPr>
        <p:txBody>
          <a:bodyPr wrap="square" rtlCol="0">
            <a:spAutoFit/>
          </a:bodyPr>
          <a:lstStyle/>
          <a:p>
            <a:r>
              <a:rPr lang="en-US" altLang="zh-CN" sz="11500" dirty="0" smtClean="0">
                <a:solidFill>
                  <a:schemeClr val="bg1"/>
                </a:solidFill>
                <a:effectLst>
                  <a:outerShdw blurRad="38100" dist="38100" dir="2700000" algn="tl">
                    <a:srgbClr val="000000">
                      <a:alpha val="43137"/>
                    </a:srgbClr>
                  </a:outerShdw>
                </a:effectLst>
              </a:rPr>
              <a:t>90</a:t>
            </a:r>
            <a:r>
              <a:rPr lang="en-US" altLang="zh-CN" sz="6600" dirty="0" smtClean="0">
                <a:solidFill>
                  <a:schemeClr val="bg1"/>
                </a:solidFill>
                <a:effectLst>
                  <a:outerShdw blurRad="38100" dist="38100" dir="2700000" algn="tl">
                    <a:srgbClr val="000000">
                      <a:alpha val="43137"/>
                    </a:srgbClr>
                  </a:outerShdw>
                </a:effectLst>
              </a:rPr>
              <a:t>%</a:t>
            </a:r>
            <a:endParaRPr lang="zh-CN" altLang="en-US" sz="6600" dirty="0">
              <a:solidFill>
                <a:schemeClr val="bg1"/>
              </a:solidFill>
              <a:effectLst>
                <a:outerShdw blurRad="38100" dist="38100" dir="2700000" algn="tl">
                  <a:srgbClr val="000000">
                    <a:alpha val="43137"/>
                  </a:srgbClr>
                </a:outerShdw>
              </a:effectLst>
            </a:endParaRPr>
          </a:p>
        </p:txBody>
      </p:sp>
      <p:cxnSp>
        <p:nvCxnSpPr>
          <p:cNvPr id="10" name="直接连接符 9"/>
          <p:cNvCxnSpPr/>
          <p:nvPr/>
        </p:nvCxnSpPr>
        <p:spPr>
          <a:xfrm>
            <a:off x="2033296" y="3341168"/>
            <a:ext cx="2995058" cy="25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2220042" y="3415704"/>
            <a:ext cx="3042240" cy="1127166"/>
          </a:xfrm>
          <a:prstGeom prst="rect">
            <a:avLst/>
          </a:prstGeom>
        </p:spPr>
        <p:txBody>
          <a:bodyPr wrap="square" lIns="68570" tIns="34289" rIns="68570" bIns="34289">
            <a:spAutoFit/>
          </a:bodyPr>
          <a:lstStyle/>
          <a:p>
            <a:pPr algn="just" defTabSz="685681">
              <a:lnSpc>
                <a:spcPct val="130000"/>
              </a:lnSpc>
            </a:pPr>
            <a:r>
              <a:rPr lang="zh-CN" altLang="en-US" sz="2400" b="1" dirty="0" smtClean="0">
                <a:solidFill>
                  <a:schemeClr val="bg1"/>
                </a:solidFill>
                <a:latin typeface="微软雅黑" pitchFamily="34" charset="-122"/>
                <a:ea typeface="微软雅黑" pitchFamily="34" charset="-122"/>
              </a:rPr>
              <a:t>西港特区的企业数占到西哈努克省</a:t>
            </a:r>
            <a:r>
              <a:rPr lang="en-US" altLang="zh-CN" sz="3200" b="1" dirty="0" smtClean="0">
                <a:solidFill>
                  <a:schemeClr val="bg1"/>
                </a:solidFill>
                <a:latin typeface="微软雅黑" pitchFamily="34" charset="-122"/>
                <a:ea typeface="微软雅黑" pitchFamily="34" charset="-122"/>
              </a:rPr>
              <a:t>90%</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2" name="Freeform 218"/>
          <p:cNvSpPr>
            <a:spLocks/>
          </p:cNvSpPr>
          <p:nvPr/>
        </p:nvSpPr>
        <p:spPr bwMode="auto">
          <a:xfrm>
            <a:off x="3372171" y="2693096"/>
            <a:ext cx="487198" cy="477204"/>
          </a:xfrm>
          <a:custGeom>
            <a:avLst/>
            <a:gdLst/>
            <a:ahLst/>
            <a:cxnLst>
              <a:cxn ang="0">
                <a:pos x="322" y="248"/>
              </a:cxn>
              <a:cxn ang="0">
                <a:pos x="296" y="254"/>
              </a:cxn>
              <a:cxn ang="0">
                <a:pos x="274" y="270"/>
              </a:cxn>
              <a:cxn ang="0">
                <a:pos x="132" y="200"/>
              </a:cxn>
              <a:cxn ang="0">
                <a:pos x="134" y="190"/>
              </a:cxn>
              <a:cxn ang="0">
                <a:pos x="274" y="112"/>
              </a:cxn>
              <a:cxn ang="0">
                <a:pos x="284" y="120"/>
              </a:cxn>
              <a:cxn ang="0">
                <a:pos x="308" y="132"/>
              </a:cxn>
              <a:cxn ang="0">
                <a:pos x="322" y="132"/>
              </a:cxn>
              <a:cxn ang="0">
                <a:pos x="348" y="128"/>
              </a:cxn>
              <a:cxn ang="0">
                <a:pos x="370" y="112"/>
              </a:cxn>
              <a:cxn ang="0">
                <a:pos x="384" y="92"/>
              </a:cxn>
              <a:cxn ang="0">
                <a:pos x="390" y="66"/>
              </a:cxn>
              <a:cxn ang="0">
                <a:pos x="388" y="52"/>
              </a:cxn>
              <a:cxn ang="0">
                <a:pos x="378" y="28"/>
              </a:cxn>
              <a:cxn ang="0">
                <a:pos x="360" y="10"/>
              </a:cxn>
              <a:cxn ang="0">
                <a:pos x="336" y="0"/>
              </a:cxn>
              <a:cxn ang="0">
                <a:pos x="322" y="0"/>
              </a:cxn>
              <a:cxn ang="0">
                <a:pos x="296" y="4"/>
              </a:cxn>
              <a:cxn ang="0">
                <a:pos x="276" y="18"/>
              </a:cxn>
              <a:cxn ang="0">
                <a:pos x="262" y="40"/>
              </a:cxn>
              <a:cxn ang="0">
                <a:pos x="256" y="66"/>
              </a:cxn>
              <a:cxn ang="0">
                <a:pos x="256" y="76"/>
              </a:cxn>
              <a:cxn ang="0">
                <a:pos x="116" y="144"/>
              </a:cxn>
              <a:cxn ang="0">
                <a:pos x="94" y="128"/>
              </a:cxn>
              <a:cxn ang="0">
                <a:pos x="66" y="124"/>
              </a:cxn>
              <a:cxn ang="0">
                <a:pos x="54" y="124"/>
              </a:cxn>
              <a:cxn ang="0">
                <a:pos x="30" y="134"/>
              </a:cxn>
              <a:cxn ang="0">
                <a:pos x="12" y="152"/>
              </a:cxn>
              <a:cxn ang="0">
                <a:pos x="2" y="176"/>
              </a:cxn>
              <a:cxn ang="0">
                <a:pos x="0" y="190"/>
              </a:cxn>
              <a:cxn ang="0">
                <a:pos x="6" y="216"/>
              </a:cxn>
              <a:cxn ang="0">
                <a:pos x="20" y="238"/>
              </a:cxn>
              <a:cxn ang="0">
                <a:pos x="40" y="252"/>
              </a:cxn>
              <a:cxn ang="0">
                <a:pos x="66" y="256"/>
              </a:cxn>
              <a:cxn ang="0">
                <a:pos x="80" y="256"/>
              </a:cxn>
              <a:cxn ang="0">
                <a:pos x="104" y="244"/>
              </a:cxn>
              <a:cxn ang="0">
                <a:pos x="256" y="306"/>
              </a:cxn>
              <a:cxn ang="0">
                <a:pos x="256" y="316"/>
              </a:cxn>
              <a:cxn ang="0">
                <a:pos x="258" y="328"/>
              </a:cxn>
              <a:cxn ang="0">
                <a:pos x="268" y="352"/>
              </a:cxn>
              <a:cxn ang="0">
                <a:pos x="286" y="370"/>
              </a:cxn>
              <a:cxn ang="0">
                <a:pos x="310" y="380"/>
              </a:cxn>
              <a:cxn ang="0">
                <a:pos x="322" y="382"/>
              </a:cxn>
              <a:cxn ang="0">
                <a:pos x="348" y="376"/>
              </a:cxn>
              <a:cxn ang="0">
                <a:pos x="370" y="362"/>
              </a:cxn>
              <a:cxn ang="0">
                <a:pos x="384" y="342"/>
              </a:cxn>
              <a:cxn ang="0">
                <a:pos x="390" y="316"/>
              </a:cxn>
              <a:cxn ang="0">
                <a:pos x="388" y="302"/>
              </a:cxn>
              <a:cxn ang="0">
                <a:pos x="378" y="278"/>
              </a:cxn>
              <a:cxn ang="0">
                <a:pos x="360" y="260"/>
              </a:cxn>
              <a:cxn ang="0">
                <a:pos x="336" y="250"/>
              </a:cxn>
              <a:cxn ang="0">
                <a:pos x="322" y="248"/>
              </a:cxn>
            </a:cxnLst>
            <a:rect l="0" t="0" r="r" b="b"/>
            <a:pathLst>
              <a:path w="390" h="382">
                <a:moveTo>
                  <a:pt x="322" y="248"/>
                </a:moveTo>
                <a:lnTo>
                  <a:pt x="322" y="248"/>
                </a:lnTo>
                <a:lnTo>
                  <a:pt x="308" y="250"/>
                </a:lnTo>
                <a:lnTo>
                  <a:pt x="296" y="254"/>
                </a:lnTo>
                <a:lnTo>
                  <a:pt x="284" y="260"/>
                </a:lnTo>
                <a:lnTo>
                  <a:pt x="274" y="270"/>
                </a:lnTo>
                <a:lnTo>
                  <a:pt x="132" y="200"/>
                </a:lnTo>
                <a:lnTo>
                  <a:pt x="132" y="200"/>
                </a:lnTo>
                <a:lnTo>
                  <a:pt x="134" y="190"/>
                </a:lnTo>
                <a:lnTo>
                  <a:pt x="134" y="190"/>
                </a:lnTo>
                <a:lnTo>
                  <a:pt x="132" y="180"/>
                </a:lnTo>
                <a:lnTo>
                  <a:pt x="274" y="112"/>
                </a:lnTo>
                <a:lnTo>
                  <a:pt x="274" y="112"/>
                </a:lnTo>
                <a:lnTo>
                  <a:pt x="284" y="120"/>
                </a:lnTo>
                <a:lnTo>
                  <a:pt x="296" y="126"/>
                </a:lnTo>
                <a:lnTo>
                  <a:pt x="308" y="132"/>
                </a:lnTo>
                <a:lnTo>
                  <a:pt x="322" y="132"/>
                </a:lnTo>
                <a:lnTo>
                  <a:pt x="322" y="132"/>
                </a:lnTo>
                <a:lnTo>
                  <a:pt x="336" y="132"/>
                </a:lnTo>
                <a:lnTo>
                  <a:pt x="348" y="128"/>
                </a:lnTo>
                <a:lnTo>
                  <a:pt x="360" y="122"/>
                </a:lnTo>
                <a:lnTo>
                  <a:pt x="370" y="112"/>
                </a:lnTo>
                <a:lnTo>
                  <a:pt x="378" y="104"/>
                </a:lnTo>
                <a:lnTo>
                  <a:pt x="384" y="92"/>
                </a:lnTo>
                <a:lnTo>
                  <a:pt x="388" y="80"/>
                </a:lnTo>
                <a:lnTo>
                  <a:pt x="390" y="66"/>
                </a:lnTo>
                <a:lnTo>
                  <a:pt x="390" y="66"/>
                </a:lnTo>
                <a:lnTo>
                  <a:pt x="388" y="52"/>
                </a:lnTo>
                <a:lnTo>
                  <a:pt x="384" y="40"/>
                </a:lnTo>
                <a:lnTo>
                  <a:pt x="378" y="28"/>
                </a:lnTo>
                <a:lnTo>
                  <a:pt x="370" y="18"/>
                </a:lnTo>
                <a:lnTo>
                  <a:pt x="360" y="10"/>
                </a:lnTo>
                <a:lnTo>
                  <a:pt x="348" y="4"/>
                </a:lnTo>
                <a:lnTo>
                  <a:pt x="336" y="0"/>
                </a:lnTo>
                <a:lnTo>
                  <a:pt x="322" y="0"/>
                </a:lnTo>
                <a:lnTo>
                  <a:pt x="322" y="0"/>
                </a:lnTo>
                <a:lnTo>
                  <a:pt x="310" y="0"/>
                </a:lnTo>
                <a:lnTo>
                  <a:pt x="296" y="4"/>
                </a:lnTo>
                <a:lnTo>
                  <a:pt x="286" y="10"/>
                </a:lnTo>
                <a:lnTo>
                  <a:pt x="276" y="18"/>
                </a:lnTo>
                <a:lnTo>
                  <a:pt x="268" y="28"/>
                </a:lnTo>
                <a:lnTo>
                  <a:pt x="262" y="40"/>
                </a:lnTo>
                <a:lnTo>
                  <a:pt x="258" y="52"/>
                </a:lnTo>
                <a:lnTo>
                  <a:pt x="256" y="66"/>
                </a:lnTo>
                <a:lnTo>
                  <a:pt x="256" y="66"/>
                </a:lnTo>
                <a:lnTo>
                  <a:pt x="256" y="76"/>
                </a:lnTo>
                <a:lnTo>
                  <a:pt x="116" y="144"/>
                </a:lnTo>
                <a:lnTo>
                  <a:pt x="116" y="144"/>
                </a:lnTo>
                <a:lnTo>
                  <a:pt x="106" y="136"/>
                </a:lnTo>
                <a:lnTo>
                  <a:pt x="94" y="128"/>
                </a:lnTo>
                <a:lnTo>
                  <a:pt x="80" y="124"/>
                </a:lnTo>
                <a:lnTo>
                  <a:pt x="66" y="124"/>
                </a:lnTo>
                <a:lnTo>
                  <a:pt x="66" y="124"/>
                </a:lnTo>
                <a:lnTo>
                  <a:pt x="54" y="124"/>
                </a:lnTo>
                <a:lnTo>
                  <a:pt x="40" y="128"/>
                </a:lnTo>
                <a:lnTo>
                  <a:pt x="30" y="134"/>
                </a:lnTo>
                <a:lnTo>
                  <a:pt x="20" y="142"/>
                </a:lnTo>
                <a:lnTo>
                  <a:pt x="12" y="152"/>
                </a:lnTo>
                <a:lnTo>
                  <a:pt x="6" y="164"/>
                </a:lnTo>
                <a:lnTo>
                  <a:pt x="2" y="176"/>
                </a:lnTo>
                <a:lnTo>
                  <a:pt x="0" y="190"/>
                </a:lnTo>
                <a:lnTo>
                  <a:pt x="0" y="190"/>
                </a:lnTo>
                <a:lnTo>
                  <a:pt x="2" y="204"/>
                </a:lnTo>
                <a:lnTo>
                  <a:pt x="6" y="216"/>
                </a:lnTo>
                <a:lnTo>
                  <a:pt x="12" y="228"/>
                </a:lnTo>
                <a:lnTo>
                  <a:pt x="20" y="238"/>
                </a:lnTo>
                <a:lnTo>
                  <a:pt x="30" y="246"/>
                </a:lnTo>
                <a:lnTo>
                  <a:pt x="40" y="252"/>
                </a:lnTo>
                <a:lnTo>
                  <a:pt x="54" y="256"/>
                </a:lnTo>
                <a:lnTo>
                  <a:pt x="66" y="256"/>
                </a:lnTo>
                <a:lnTo>
                  <a:pt x="66" y="256"/>
                </a:lnTo>
                <a:lnTo>
                  <a:pt x="80" y="256"/>
                </a:lnTo>
                <a:lnTo>
                  <a:pt x="94" y="252"/>
                </a:lnTo>
                <a:lnTo>
                  <a:pt x="104" y="244"/>
                </a:lnTo>
                <a:lnTo>
                  <a:pt x="114" y="236"/>
                </a:lnTo>
                <a:lnTo>
                  <a:pt x="256" y="306"/>
                </a:lnTo>
                <a:lnTo>
                  <a:pt x="256" y="306"/>
                </a:lnTo>
                <a:lnTo>
                  <a:pt x="256" y="316"/>
                </a:lnTo>
                <a:lnTo>
                  <a:pt x="256" y="316"/>
                </a:lnTo>
                <a:lnTo>
                  <a:pt x="258" y="328"/>
                </a:lnTo>
                <a:lnTo>
                  <a:pt x="262" y="342"/>
                </a:lnTo>
                <a:lnTo>
                  <a:pt x="268" y="352"/>
                </a:lnTo>
                <a:lnTo>
                  <a:pt x="276" y="362"/>
                </a:lnTo>
                <a:lnTo>
                  <a:pt x="286" y="370"/>
                </a:lnTo>
                <a:lnTo>
                  <a:pt x="296" y="376"/>
                </a:lnTo>
                <a:lnTo>
                  <a:pt x="310" y="380"/>
                </a:lnTo>
                <a:lnTo>
                  <a:pt x="322" y="382"/>
                </a:lnTo>
                <a:lnTo>
                  <a:pt x="322" y="382"/>
                </a:lnTo>
                <a:lnTo>
                  <a:pt x="336" y="380"/>
                </a:lnTo>
                <a:lnTo>
                  <a:pt x="348" y="376"/>
                </a:lnTo>
                <a:lnTo>
                  <a:pt x="360" y="370"/>
                </a:lnTo>
                <a:lnTo>
                  <a:pt x="370" y="362"/>
                </a:lnTo>
                <a:lnTo>
                  <a:pt x="378" y="352"/>
                </a:lnTo>
                <a:lnTo>
                  <a:pt x="384" y="342"/>
                </a:lnTo>
                <a:lnTo>
                  <a:pt x="388" y="328"/>
                </a:lnTo>
                <a:lnTo>
                  <a:pt x="390" y="316"/>
                </a:lnTo>
                <a:lnTo>
                  <a:pt x="390" y="316"/>
                </a:lnTo>
                <a:lnTo>
                  <a:pt x="388" y="302"/>
                </a:lnTo>
                <a:lnTo>
                  <a:pt x="384" y="290"/>
                </a:lnTo>
                <a:lnTo>
                  <a:pt x="378" y="278"/>
                </a:lnTo>
                <a:lnTo>
                  <a:pt x="370" y="268"/>
                </a:lnTo>
                <a:lnTo>
                  <a:pt x="360" y="260"/>
                </a:lnTo>
                <a:lnTo>
                  <a:pt x="348" y="254"/>
                </a:lnTo>
                <a:lnTo>
                  <a:pt x="336" y="250"/>
                </a:lnTo>
                <a:lnTo>
                  <a:pt x="322" y="248"/>
                </a:lnTo>
                <a:lnTo>
                  <a:pt x="322" y="24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 name="文本框 13"/>
          <p:cNvSpPr txBox="1"/>
          <p:nvPr/>
        </p:nvSpPr>
        <p:spPr>
          <a:xfrm>
            <a:off x="6134584" y="2273852"/>
            <a:ext cx="1702082" cy="1200329"/>
          </a:xfrm>
          <a:prstGeom prst="rect">
            <a:avLst/>
          </a:prstGeom>
          <a:noFill/>
        </p:spPr>
        <p:txBody>
          <a:bodyPr wrap="square" rtlCol="0">
            <a:spAutoFit/>
          </a:bodyPr>
          <a:lstStyle/>
          <a:p>
            <a:r>
              <a:rPr lang="en-US" altLang="zh-CN" sz="7200" dirty="0" smtClean="0">
                <a:effectLst>
                  <a:outerShdw blurRad="38100" dist="38100" dir="2700000" algn="tl">
                    <a:srgbClr val="000000">
                      <a:alpha val="43137"/>
                    </a:srgbClr>
                  </a:outerShdw>
                </a:effectLst>
              </a:rPr>
              <a:t>70</a:t>
            </a:r>
            <a:r>
              <a:rPr lang="en-US" altLang="zh-CN" sz="4400" dirty="0" smtClean="0">
                <a:effectLst>
                  <a:outerShdw blurRad="38100" dist="38100" dir="2700000" algn="tl">
                    <a:srgbClr val="000000">
                      <a:alpha val="43137"/>
                    </a:srgbClr>
                  </a:outerShdw>
                </a:effectLst>
              </a:rPr>
              <a:t>%</a:t>
            </a:r>
            <a:endParaRPr lang="zh-CN" altLang="en-US" sz="4400" dirty="0">
              <a:effectLst>
                <a:outerShdw blurRad="38100" dist="38100" dir="2700000" algn="tl">
                  <a:srgbClr val="000000">
                    <a:alpha val="43137"/>
                  </a:srgbClr>
                </a:outerShdw>
              </a:effectLst>
            </a:endParaRPr>
          </a:p>
        </p:txBody>
      </p:sp>
      <p:grpSp>
        <p:nvGrpSpPr>
          <p:cNvPr id="14" name="组 3"/>
          <p:cNvGrpSpPr/>
          <p:nvPr/>
        </p:nvGrpSpPr>
        <p:grpSpPr>
          <a:xfrm>
            <a:off x="6468515" y="3413177"/>
            <a:ext cx="517170" cy="489214"/>
            <a:chOff x="4321175" y="111125"/>
            <a:chExt cx="704850" cy="666750"/>
          </a:xfrm>
        </p:grpSpPr>
        <p:sp>
          <p:nvSpPr>
            <p:cNvPr id="15" name="Freeform 34"/>
            <p:cNvSpPr>
              <a:spLocks noEditPoints="1"/>
            </p:cNvSpPr>
            <p:nvPr/>
          </p:nvSpPr>
          <p:spPr bwMode="auto">
            <a:xfrm>
              <a:off x="4321175" y="111125"/>
              <a:ext cx="704850" cy="666750"/>
            </a:xfrm>
            <a:custGeom>
              <a:avLst/>
              <a:gdLst/>
              <a:ahLst/>
              <a:cxnLst>
                <a:cxn ang="0">
                  <a:pos x="444" y="0"/>
                </a:cxn>
                <a:cxn ang="0">
                  <a:pos x="0" y="0"/>
                </a:cxn>
                <a:cxn ang="0">
                  <a:pos x="0" y="54"/>
                </a:cxn>
                <a:cxn ang="0">
                  <a:pos x="36" y="54"/>
                </a:cxn>
                <a:cxn ang="0">
                  <a:pos x="36" y="330"/>
                </a:cxn>
                <a:cxn ang="0">
                  <a:pos x="194" y="330"/>
                </a:cxn>
                <a:cxn ang="0">
                  <a:pos x="194" y="368"/>
                </a:cxn>
                <a:cxn ang="0">
                  <a:pos x="194" y="368"/>
                </a:cxn>
                <a:cxn ang="0">
                  <a:pos x="172" y="374"/>
                </a:cxn>
                <a:cxn ang="0">
                  <a:pos x="154" y="382"/>
                </a:cxn>
                <a:cxn ang="0">
                  <a:pos x="148" y="386"/>
                </a:cxn>
                <a:cxn ang="0">
                  <a:pos x="144" y="392"/>
                </a:cxn>
                <a:cxn ang="0">
                  <a:pos x="140" y="398"/>
                </a:cxn>
                <a:cxn ang="0">
                  <a:pos x="140" y="404"/>
                </a:cxn>
                <a:cxn ang="0">
                  <a:pos x="140" y="404"/>
                </a:cxn>
                <a:cxn ang="0">
                  <a:pos x="142" y="408"/>
                </a:cxn>
                <a:cxn ang="0">
                  <a:pos x="146" y="410"/>
                </a:cxn>
                <a:cxn ang="0">
                  <a:pos x="166" y="416"/>
                </a:cxn>
                <a:cxn ang="0">
                  <a:pos x="192" y="418"/>
                </a:cxn>
                <a:cxn ang="0">
                  <a:pos x="222" y="420"/>
                </a:cxn>
                <a:cxn ang="0">
                  <a:pos x="252" y="418"/>
                </a:cxn>
                <a:cxn ang="0">
                  <a:pos x="278" y="416"/>
                </a:cxn>
                <a:cxn ang="0">
                  <a:pos x="298" y="410"/>
                </a:cxn>
                <a:cxn ang="0">
                  <a:pos x="302" y="408"/>
                </a:cxn>
                <a:cxn ang="0">
                  <a:pos x="304" y="404"/>
                </a:cxn>
                <a:cxn ang="0">
                  <a:pos x="304" y="404"/>
                </a:cxn>
                <a:cxn ang="0">
                  <a:pos x="304" y="398"/>
                </a:cxn>
                <a:cxn ang="0">
                  <a:pos x="300" y="392"/>
                </a:cxn>
                <a:cxn ang="0">
                  <a:pos x="296" y="386"/>
                </a:cxn>
                <a:cxn ang="0">
                  <a:pos x="290" y="382"/>
                </a:cxn>
                <a:cxn ang="0">
                  <a:pos x="272" y="374"/>
                </a:cxn>
                <a:cxn ang="0">
                  <a:pos x="250" y="368"/>
                </a:cxn>
                <a:cxn ang="0">
                  <a:pos x="250" y="330"/>
                </a:cxn>
                <a:cxn ang="0">
                  <a:pos x="408" y="330"/>
                </a:cxn>
                <a:cxn ang="0">
                  <a:pos x="408" y="54"/>
                </a:cxn>
                <a:cxn ang="0">
                  <a:pos x="444" y="54"/>
                </a:cxn>
                <a:cxn ang="0">
                  <a:pos x="444" y="0"/>
                </a:cxn>
                <a:cxn ang="0">
                  <a:pos x="444" y="0"/>
                </a:cxn>
                <a:cxn ang="0">
                  <a:pos x="378" y="300"/>
                </a:cxn>
                <a:cxn ang="0">
                  <a:pos x="66" y="300"/>
                </a:cxn>
                <a:cxn ang="0">
                  <a:pos x="66" y="56"/>
                </a:cxn>
                <a:cxn ang="0">
                  <a:pos x="378" y="56"/>
                </a:cxn>
                <a:cxn ang="0">
                  <a:pos x="378" y="300"/>
                </a:cxn>
                <a:cxn ang="0">
                  <a:pos x="378" y="300"/>
                </a:cxn>
              </a:cxnLst>
              <a:rect l="0" t="0" r="r" b="b"/>
              <a:pathLst>
                <a:path w="444" h="420">
                  <a:moveTo>
                    <a:pt x="444" y="0"/>
                  </a:moveTo>
                  <a:lnTo>
                    <a:pt x="0" y="0"/>
                  </a:lnTo>
                  <a:lnTo>
                    <a:pt x="0" y="54"/>
                  </a:lnTo>
                  <a:lnTo>
                    <a:pt x="36" y="54"/>
                  </a:lnTo>
                  <a:lnTo>
                    <a:pt x="36" y="330"/>
                  </a:lnTo>
                  <a:lnTo>
                    <a:pt x="194" y="330"/>
                  </a:lnTo>
                  <a:lnTo>
                    <a:pt x="194" y="368"/>
                  </a:lnTo>
                  <a:lnTo>
                    <a:pt x="194" y="368"/>
                  </a:lnTo>
                  <a:lnTo>
                    <a:pt x="172" y="374"/>
                  </a:lnTo>
                  <a:lnTo>
                    <a:pt x="154" y="382"/>
                  </a:lnTo>
                  <a:lnTo>
                    <a:pt x="148" y="386"/>
                  </a:lnTo>
                  <a:lnTo>
                    <a:pt x="144" y="392"/>
                  </a:lnTo>
                  <a:lnTo>
                    <a:pt x="140" y="398"/>
                  </a:lnTo>
                  <a:lnTo>
                    <a:pt x="140" y="404"/>
                  </a:lnTo>
                  <a:lnTo>
                    <a:pt x="140" y="404"/>
                  </a:lnTo>
                  <a:lnTo>
                    <a:pt x="142" y="408"/>
                  </a:lnTo>
                  <a:lnTo>
                    <a:pt x="146" y="410"/>
                  </a:lnTo>
                  <a:lnTo>
                    <a:pt x="166" y="416"/>
                  </a:lnTo>
                  <a:lnTo>
                    <a:pt x="192" y="418"/>
                  </a:lnTo>
                  <a:lnTo>
                    <a:pt x="222" y="420"/>
                  </a:lnTo>
                  <a:lnTo>
                    <a:pt x="252" y="418"/>
                  </a:lnTo>
                  <a:lnTo>
                    <a:pt x="278" y="416"/>
                  </a:lnTo>
                  <a:lnTo>
                    <a:pt x="298" y="410"/>
                  </a:lnTo>
                  <a:lnTo>
                    <a:pt x="302" y="408"/>
                  </a:lnTo>
                  <a:lnTo>
                    <a:pt x="304" y="404"/>
                  </a:lnTo>
                  <a:lnTo>
                    <a:pt x="304" y="404"/>
                  </a:lnTo>
                  <a:lnTo>
                    <a:pt x="304" y="398"/>
                  </a:lnTo>
                  <a:lnTo>
                    <a:pt x="300" y="392"/>
                  </a:lnTo>
                  <a:lnTo>
                    <a:pt x="296" y="386"/>
                  </a:lnTo>
                  <a:lnTo>
                    <a:pt x="290" y="382"/>
                  </a:lnTo>
                  <a:lnTo>
                    <a:pt x="272" y="374"/>
                  </a:lnTo>
                  <a:lnTo>
                    <a:pt x="250" y="368"/>
                  </a:lnTo>
                  <a:lnTo>
                    <a:pt x="250" y="330"/>
                  </a:lnTo>
                  <a:lnTo>
                    <a:pt x="408" y="330"/>
                  </a:lnTo>
                  <a:lnTo>
                    <a:pt x="408" y="54"/>
                  </a:lnTo>
                  <a:lnTo>
                    <a:pt x="444" y="54"/>
                  </a:lnTo>
                  <a:lnTo>
                    <a:pt x="444" y="0"/>
                  </a:lnTo>
                  <a:lnTo>
                    <a:pt x="444" y="0"/>
                  </a:lnTo>
                  <a:close/>
                  <a:moveTo>
                    <a:pt x="378" y="300"/>
                  </a:moveTo>
                  <a:lnTo>
                    <a:pt x="66" y="300"/>
                  </a:lnTo>
                  <a:lnTo>
                    <a:pt x="66" y="56"/>
                  </a:lnTo>
                  <a:lnTo>
                    <a:pt x="378" y="56"/>
                  </a:lnTo>
                  <a:lnTo>
                    <a:pt x="378" y="300"/>
                  </a:lnTo>
                  <a:lnTo>
                    <a:pt x="378" y="30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6" name="Rectangle 35"/>
            <p:cNvSpPr>
              <a:spLocks noChangeArrowheads="1"/>
            </p:cNvSpPr>
            <p:nvPr/>
          </p:nvSpPr>
          <p:spPr bwMode="auto">
            <a:xfrm>
              <a:off x="4476750" y="276225"/>
              <a:ext cx="139700" cy="142875"/>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7" name="Rectangle 36"/>
            <p:cNvSpPr>
              <a:spLocks noChangeArrowheads="1"/>
            </p:cNvSpPr>
            <p:nvPr/>
          </p:nvSpPr>
          <p:spPr bwMode="auto">
            <a:xfrm>
              <a:off x="4667250" y="276225"/>
              <a:ext cx="203200" cy="5080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8" name="Rectangle 37"/>
            <p:cNvSpPr>
              <a:spLocks noChangeArrowheads="1"/>
            </p:cNvSpPr>
            <p:nvPr/>
          </p:nvSpPr>
          <p:spPr bwMode="auto">
            <a:xfrm>
              <a:off x="4667250" y="368300"/>
              <a:ext cx="203200" cy="5080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9" name="Rectangle 38"/>
            <p:cNvSpPr>
              <a:spLocks noChangeArrowheads="1"/>
            </p:cNvSpPr>
            <p:nvPr/>
          </p:nvSpPr>
          <p:spPr bwMode="auto">
            <a:xfrm>
              <a:off x="4476750" y="460375"/>
              <a:ext cx="393700" cy="5080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cxnSp>
        <p:nvCxnSpPr>
          <p:cNvPr id="20" name="直接连接符 19"/>
          <p:cNvCxnSpPr/>
          <p:nvPr/>
        </p:nvCxnSpPr>
        <p:spPr>
          <a:xfrm flipV="1">
            <a:off x="5627396" y="3989240"/>
            <a:ext cx="219699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5746883" y="4043610"/>
            <a:ext cx="2313049" cy="1029511"/>
          </a:xfrm>
          <a:prstGeom prst="rect">
            <a:avLst/>
          </a:prstGeom>
        </p:spPr>
        <p:txBody>
          <a:bodyPr wrap="square" lIns="68570" tIns="34289" rIns="68570" bIns="34289">
            <a:spAutoFit/>
          </a:bodyPr>
          <a:lstStyle/>
          <a:p>
            <a:pPr algn="just" defTabSz="685681">
              <a:lnSpc>
                <a:spcPct val="130000"/>
              </a:lnSpc>
            </a:pPr>
            <a:r>
              <a:rPr lang="zh-CN" altLang="en-US" sz="2000" b="1" dirty="0" smtClean="0">
                <a:latin typeface="微软雅黑" pitchFamily="34" charset="-122"/>
                <a:ea typeface="微软雅黑" pitchFamily="34" charset="-122"/>
              </a:rPr>
              <a:t>附近县</a:t>
            </a:r>
            <a:r>
              <a:rPr lang="en-US" altLang="zh-CN" sz="2800" b="1" dirty="0" smtClean="0">
                <a:latin typeface="微软雅黑" pitchFamily="34" charset="-122"/>
                <a:ea typeface="微软雅黑" pitchFamily="34" charset="-122"/>
              </a:rPr>
              <a:t>70%</a:t>
            </a:r>
            <a:r>
              <a:rPr lang="zh-CN" altLang="en-US" sz="2000" b="1" dirty="0" smtClean="0">
                <a:latin typeface="微软雅黑" pitchFamily="34" charset="-122"/>
                <a:ea typeface="微软雅黑" pitchFamily="34" charset="-122"/>
              </a:rPr>
              <a:t>的家庭有人在特区工作</a:t>
            </a:r>
            <a:endParaRPr lang="zh-CN" altLang="en-US" sz="2000" dirty="0">
              <a:latin typeface="微软雅黑" panose="020B0503020204020204" pitchFamily="34" charset="-122"/>
              <a:ea typeface="微软雅黑" panose="020B0503020204020204" pitchFamily="34" charset="-122"/>
            </a:endParaRPr>
          </a:p>
        </p:txBody>
      </p:sp>
      <p:pic>
        <p:nvPicPr>
          <p:cNvPr id="8194" name="Picture 2" descr="E:\G盘\2017\2017.04\2017西港特区宣传册\画册内容及素材\第二章领创·国际产能合作园区\特区规划愿景\明天的西港特区.JPG"/>
          <p:cNvPicPr>
            <a:picLocks noChangeAspect="1" noChangeArrowheads="1"/>
          </p:cNvPicPr>
          <p:nvPr/>
        </p:nvPicPr>
        <p:blipFill>
          <a:blip r:embed="rId3" cstate="print"/>
          <a:srcRect/>
          <a:stretch>
            <a:fillRect/>
          </a:stretch>
        </p:blipFill>
        <p:spPr bwMode="auto">
          <a:xfrm>
            <a:off x="7505352" y="834590"/>
            <a:ext cx="1773995" cy="1773995"/>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9395" name="Picture 3" descr="E:\G盘\2016年\2016.06\西港特区宣传册、照片\第六章印象西港\阿美在区内的企业上班，担任办公室翻译职务.JPG"/>
          <p:cNvPicPr>
            <a:picLocks noChangeAspect="1" noChangeArrowheads="1"/>
          </p:cNvPicPr>
          <p:nvPr/>
        </p:nvPicPr>
        <p:blipFill>
          <a:blip r:embed="rId3" cstate="print"/>
          <a:srcRect l="10668" t="12001" r="7101" b="11324"/>
          <a:stretch>
            <a:fillRect/>
          </a:stretch>
        </p:blipFill>
        <p:spPr bwMode="auto">
          <a:xfrm>
            <a:off x="5546437" y="724377"/>
            <a:ext cx="3839525" cy="2356565"/>
          </a:xfrm>
          <a:prstGeom prst="rect">
            <a:avLst/>
          </a:prstGeom>
          <a:ln>
            <a:noFill/>
          </a:ln>
          <a:effectLst>
            <a:outerShdw blurRad="190500" algn="tl" rotWithShape="0">
              <a:srgbClr val="000000">
                <a:alpha val="70000"/>
              </a:srgbClr>
            </a:outerShdw>
          </a:effectLst>
        </p:spPr>
      </p:pic>
      <p:pic>
        <p:nvPicPr>
          <p:cNvPr id="59396" name="Picture 4" descr="E:\G盘\2016年\2016.06\西港特区宣传册、照片\第六章印象西港\阿美一家人合影，她们家是柬埔寨当地的“小康之家”.JPG"/>
          <p:cNvPicPr>
            <a:picLocks noChangeAspect="1" noChangeArrowheads="1"/>
          </p:cNvPicPr>
          <p:nvPr/>
        </p:nvPicPr>
        <p:blipFill>
          <a:blip r:embed="rId4" cstate="print"/>
          <a:srcRect/>
          <a:stretch>
            <a:fillRect/>
          </a:stretch>
        </p:blipFill>
        <p:spPr bwMode="auto">
          <a:xfrm>
            <a:off x="1472632" y="724376"/>
            <a:ext cx="3621010" cy="2383496"/>
          </a:xfrm>
          <a:prstGeom prst="rect">
            <a:avLst/>
          </a:prstGeom>
          <a:ln>
            <a:noFill/>
          </a:ln>
          <a:effectLst>
            <a:outerShdw blurRad="190500" algn="tl" rotWithShape="0">
              <a:srgbClr val="000000">
                <a:alpha val="70000"/>
              </a:srgbClr>
            </a:outerShdw>
          </a:effectLst>
        </p:spPr>
      </p:pic>
      <p:sp>
        <p:nvSpPr>
          <p:cNvPr id="7" name="TextBox 6"/>
          <p:cNvSpPr txBox="1"/>
          <p:nvPr/>
        </p:nvSpPr>
        <p:spPr>
          <a:xfrm>
            <a:off x="1240656" y="3616697"/>
            <a:ext cx="8670988" cy="1674543"/>
          </a:xfrm>
          <a:prstGeom prst="rect">
            <a:avLst/>
          </a:prstGeom>
          <a:noFill/>
        </p:spPr>
        <p:txBody>
          <a:bodyPr wrap="square" lIns="106409" tIns="53204" rIns="106409" bIns="53204" rtlCol="0">
            <a:spAutoFit/>
          </a:bodyPr>
          <a:lstStyle/>
          <a:p>
            <a:pPr algn="just">
              <a:spcBef>
                <a:spcPts val="698"/>
              </a:spcBef>
            </a:pPr>
            <a:r>
              <a:rPr lang="zh-CN" altLang="en-US" sz="2400" b="1" dirty="0" smtClean="0">
                <a:solidFill>
                  <a:schemeClr val="tx1">
                    <a:lumMod val="75000"/>
                    <a:lumOff val="25000"/>
                  </a:schemeClr>
                </a:solidFill>
                <a:latin typeface="微软雅黑" pitchFamily="34" charset="-122"/>
                <a:ea typeface="微软雅黑" pitchFamily="34" charset="-122"/>
              </a:rPr>
              <a:t>在开发建设之初，阿美曾在西港特区就在默德朗乡小学免费开设中文培训班，目前在西港特区内担任翻译。</a:t>
            </a:r>
          </a:p>
          <a:p>
            <a:pPr algn="just">
              <a:spcBef>
                <a:spcPts val="698"/>
              </a:spcBef>
            </a:pPr>
            <a:r>
              <a:rPr lang="zh-CN" altLang="en-US" sz="2400" b="1" dirty="0" smtClean="0">
                <a:solidFill>
                  <a:schemeClr val="tx1">
                    <a:lumMod val="75000"/>
                    <a:lumOff val="25000"/>
                  </a:schemeClr>
                </a:solidFill>
                <a:latin typeface="微软雅黑" pitchFamily="34" charset="-122"/>
                <a:ea typeface="微软雅黑" pitchFamily="34" charset="-122"/>
              </a:rPr>
              <a:t>“从家庭年收入</a:t>
            </a:r>
            <a:r>
              <a:rPr lang="en-US" altLang="zh-CN" sz="2400" b="1" dirty="0" smtClean="0">
                <a:solidFill>
                  <a:srgbClr val="C00000"/>
                </a:solidFill>
                <a:latin typeface="微软雅黑" pitchFamily="34" charset="-122"/>
                <a:ea typeface="微软雅黑" pitchFamily="34" charset="-122"/>
              </a:rPr>
              <a:t>300</a:t>
            </a:r>
            <a:r>
              <a:rPr lang="zh-CN" altLang="en-US" sz="2400" b="1" dirty="0" smtClean="0">
                <a:solidFill>
                  <a:srgbClr val="C00000"/>
                </a:solidFill>
                <a:latin typeface="微软雅黑" pitchFamily="34" charset="-122"/>
                <a:ea typeface="微软雅黑" pitchFamily="34" charset="-122"/>
              </a:rPr>
              <a:t>美元</a:t>
            </a:r>
            <a:r>
              <a:rPr lang="zh-CN" altLang="en-US" sz="2400" b="1" dirty="0" smtClean="0">
                <a:solidFill>
                  <a:schemeClr val="tx1">
                    <a:lumMod val="75000"/>
                    <a:lumOff val="25000"/>
                  </a:schemeClr>
                </a:solidFill>
                <a:latin typeface="微软雅黑" pitchFamily="34" charset="-122"/>
                <a:ea typeface="微软雅黑" pitchFamily="34" charset="-122"/>
              </a:rPr>
              <a:t>到月收入</a:t>
            </a:r>
            <a:r>
              <a:rPr lang="zh-CN" altLang="en-US" sz="2400" b="1" dirty="0" smtClean="0">
                <a:solidFill>
                  <a:srgbClr val="C00000"/>
                </a:solidFill>
                <a:latin typeface="微软雅黑" pitchFamily="34" charset="-122"/>
                <a:ea typeface="微软雅黑" pitchFamily="34" charset="-122"/>
              </a:rPr>
              <a:t>近</a:t>
            </a:r>
            <a:r>
              <a:rPr lang="en-US" altLang="zh-CN" sz="2400" b="1" dirty="0" smtClean="0">
                <a:solidFill>
                  <a:srgbClr val="C00000"/>
                </a:solidFill>
                <a:latin typeface="微软雅黑" pitchFamily="34" charset="-122"/>
                <a:ea typeface="微软雅黑" pitchFamily="34" charset="-122"/>
              </a:rPr>
              <a:t>2000</a:t>
            </a:r>
            <a:r>
              <a:rPr lang="zh-CN" altLang="en-US" sz="2400" b="1" dirty="0" smtClean="0">
                <a:solidFill>
                  <a:srgbClr val="C00000"/>
                </a:solidFill>
                <a:latin typeface="微软雅黑" pitchFamily="34" charset="-122"/>
                <a:ea typeface="微软雅黑" pitchFamily="34" charset="-122"/>
              </a:rPr>
              <a:t>美元</a:t>
            </a:r>
            <a:r>
              <a:rPr lang="zh-CN" altLang="en-US" sz="2400" b="1" dirty="0" smtClean="0">
                <a:solidFill>
                  <a:schemeClr val="tx1">
                    <a:lumMod val="75000"/>
                    <a:lumOff val="25000"/>
                  </a:schemeClr>
                </a:solidFill>
                <a:latin typeface="微软雅黑" pitchFamily="34" charset="-122"/>
                <a:ea typeface="微软雅黑" pitchFamily="34" charset="-122"/>
              </a:rPr>
              <a:t>，西港特区改变了我和很多人的人生。”阿美这样说道。</a:t>
            </a:r>
            <a:endParaRPr lang="zh-CN" altLang="en-US" sz="2400" b="1" dirty="0">
              <a:solidFill>
                <a:schemeClr val="tx1">
                  <a:lumMod val="75000"/>
                  <a:lumOff val="25000"/>
                </a:schemeClr>
              </a:solidFill>
              <a:latin typeface="微软雅黑" pitchFamily="34" charset="-122"/>
              <a:ea typeface="微软雅黑" pitchFamily="34" charset="-122"/>
            </a:endParaRPr>
          </a:p>
        </p:txBody>
      </p:sp>
      <p:sp>
        <p:nvSpPr>
          <p:cNvPr id="8" name="TextBox 7"/>
          <p:cNvSpPr txBox="1"/>
          <p:nvPr/>
        </p:nvSpPr>
        <p:spPr>
          <a:xfrm>
            <a:off x="2482845" y="3132674"/>
            <a:ext cx="1431134" cy="353668"/>
          </a:xfrm>
          <a:prstGeom prst="rect">
            <a:avLst/>
          </a:prstGeom>
          <a:noFill/>
        </p:spPr>
        <p:txBody>
          <a:bodyPr wrap="square" lIns="106409" tIns="53204" rIns="106409" bIns="53204" rtlCol="0">
            <a:spAutoFit/>
          </a:bodyPr>
          <a:lstStyle/>
          <a:p>
            <a:r>
              <a:rPr lang="zh-CN" altLang="en-US" sz="1600" b="1" dirty="0" smtClean="0">
                <a:latin typeface="微软雅黑" pitchFamily="34" charset="-122"/>
                <a:ea typeface="微软雅黑" pitchFamily="34" charset="-122"/>
              </a:rPr>
              <a:t>阿美和家人</a:t>
            </a:r>
            <a:endParaRPr lang="zh-CN" altLang="en-US" sz="1600" b="1" dirty="0">
              <a:latin typeface="微软雅黑" pitchFamily="34" charset="-122"/>
              <a:ea typeface="微软雅黑" pitchFamily="34" charset="-122"/>
            </a:endParaRPr>
          </a:p>
        </p:txBody>
      </p:sp>
      <p:sp>
        <p:nvSpPr>
          <p:cNvPr id="6" name="TextBox 5"/>
          <p:cNvSpPr txBox="1"/>
          <p:nvPr/>
        </p:nvSpPr>
        <p:spPr>
          <a:xfrm>
            <a:off x="7028799" y="3132674"/>
            <a:ext cx="1094397" cy="353668"/>
          </a:xfrm>
          <a:prstGeom prst="rect">
            <a:avLst/>
          </a:prstGeom>
          <a:noFill/>
        </p:spPr>
        <p:txBody>
          <a:bodyPr wrap="square" lIns="106409" tIns="53204" rIns="106409" bIns="53204" rtlCol="0">
            <a:spAutoFit/>
          </a:bodyPr>
          <a:lstStyle/>
          <a:p>
            <a:r>
              <a:rPr lang="zh-CN" altLang="en-US" sz="1600" b="1" dirty="0" smtClean="0">
                <a:latin typeface="微软雅黑" pitchFamily="34" charset="-122"/>
                <a:ea typeface="微软雅黑" pitchFamily="34" charset="-122"/>
              </a:rPr>
              <a:t>阿美</a:t>
            </a:r>
            <a:endParaRPr lang="zh-CN" altLang="en-US" sz="1600" b="1"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880617" y="641255"/>
            <a:ext cx="8673714" cy="1813042"/>
          </a:xfrm>
          <a:prstGeom prst="rect">
            <a:avLst/>
          </a:prstGeom>
          <a:noFill/>
        </p:spPr>
        <p:txBody>
          <a:bodyPr wrap="square" lIns="106409" tIns="53204" rIns="106409" bIns="53204" rtlCol="0">
            <a:spAutoFit/>
          </a:bodyPr>
          <a:lstStyle/>
          <a:p>
            <a:pPr algn="just">
              <a:spcBef>
                <a:spcPts val="698"/>
              </a:spcBef>
            </a:pPr>
            <a:r>
              <a:rPr lang="zh-CN" altLang="en-US" sz="3300" dirty="0" smtClean="0">
                <a:solidFill>
                  <a:srgbClr val="C00000"/>
                </a:solidFill>
                <a:latin typeface="微软雅黑" pitchFamily="34" charset="-122"/>
                <a:ea typeface="微软雅黑" pitchFamily="34" charset="-122"/>
              </a:rPr>
              <a:t>◆</a:t>
            </a:r>
            <a:r>
              <a:rPr lang="zh-CN" altLang="zh-CN" sz="3300" b="1" dirty="0" smtClean="0">
                <a:solidFill>
                  <a:srgbClr val="C00000"/>
                </a:solidFill>
                <a:latin typeface="微软雅黑" pitchFamily="34" charset="-122"/>
                <a:ea typeface="微软雅黑" pitchFamily="34" charset="-122"/>
              </a:rPr>
              <a:t>生态和谐，坚持绿色发展</a:t>
            </a:r>
            <a:endParaRPr lang="en-US" altLang="zh-CN" sz="3300" b="1" dirty="0" smtClean="0">
              <a:solidFill>
                <a:srgbClr val="C00000"/>
              </a:solidFill>
              <a:latin typeface="微软雅黑" pitchFamily="34" charset="-122"/>
              <a:ea typeface="微软雅黑" pitchFamily="34" charset="-122"/>
            </a:endParaRPr>
          </a:p>
          <a:p>
            <a:pPr algn="just">
              <a:spcBef>
                <a:spcPts val="698"/>
              </a:spcBef>
            </a:pPr>
            <a:r>
              <a:rPr lang="zh-CN" altLang="zh-CN" sz="2400" b="1" dirty="0" smtClean="0">
                <a:solidFill>
                  <a:schemeClr val="tx1">
                    <a:lumMod val="75000"/>
                    <a:lumOff val="25000"/>
                  </a:schemeClr>
                </a:solidFill>
                <a:latin typeface="微软雅黑" pitchFamily="34" charset="-122"/>
                <a:ea typeface="微软雅黑" pitchFamily="34" charset="-122"/>
              </a:rPr>
              <a:t>坚持开发与生态并举，维护绿色环境。</a:t>
            </a:r>
            <a:r>
              <a:rPr lang="zh-CN" altLang="en-US" sz="2400" b="1" dirty="0" smtClean="0">
                <a:solidFill>
                  <a:schemeClr val="tx1">
                    <a:lumMod val="75000"/>
                    <a:lumOff val="25000"/>
                  </a:schemeClr>
                </a:solidFill>
                <a:latin typeface="微软雅黑" pitchFamily="34" charset="-122"/>
                <a:ea typeface="微软雅黑" pitchFamily="34" charset="-122"/>
              </a:rPr>
              <a:t>一方面，</a:t>
            </a:r>
            <a:r>
              <a:rPr lang="zh-CN" altLang="zh-CN" sz="2400" b="1" dirty="0" smtClean="0">
                <a:solidFill>
                  <a:schemeClr val="tx1">
                    <a:lumMod val="75000"/>
                    <a:lumOff val="25000"/>
                  </a:schemeClr>
                </a:solidFill>
                <a:latin typeface="微软雅黑" pitchFamily="34" charset="-122"/>
                <a:ea typeface="微软雅黑" pitchFamily="34" charset="-122"/>
              </a:rPr>
              <a:t>尽可能维护生态环境、原有的植被和水资源，逐步推进生态建设。另一方面，坚持建设与环保并举，打造绿色产业园区。</a:t>
            </a:r>
            <a:endParaRPr lang="en-US" altLang="zh-CN" sz="2400" b="1" dirty="0" smtClean="0">
              <a:solidFill>
                <a:schemeClr val="tx1">
                  <a:lumMod val="75000"/>
                  <a:lumOff val="25000"/>
                </a:schemeClr>
              </a:solidFill>
              <a:latin typeface="微软雅黑" pitchFamily="34" charset="-122"/>
              <a:ea typeface="微软雅黑" pitchFamily="34" charset="-122"/>
            </a:endParaRPr>
          </a:p>
        </p:txBody>
      </p:sp>
      <p:sp>
        <p:nvSpPr>
          <p:cNvPr id="5" name="TextBox 4"/>
          <p:cNvSpPr txBox="1"/>
          <p:nvPr/>
        </p:nvSpPr>
        <p:spPr>
          <a:xfrm>
            <a:off x="5008375" y="5071435"/>
            <a:ext cx="4545955" cy="353668"/>
          </a:xfrm>
          <a:prstGeom prst="rect">
            <a:avLst/>
          </a:prstGeom>
          <a:noFill/>
        </p:spPr>
        <p:txBody>
          <a:bodyPr wrap="square" lIns="106409" tIns="53204" rIns="106409" bIns="53204" rtlCol="0">
            <a:spAutoFit/>
          </a:bodyPr>
          <a:lstStyle/>
          <a:p>
            <a:r>
              <a:rPr lang="en-US" altLang="zh-CN" sz="1600" b="1" dirty="0" smtClean="0">
                <a:solidFill>
                  <a:schemeClr val="tx1">
                    <a:lumMod val="75000"/>
                    <a:lumOff val="25000"/>
                  </a:schemeClr>
                </a:solidFill>
                <a:latin typeface="微软雅黑" pitchFamily="34" charset="-122"/>
                <a:ea typeface="微软雅黑" pitchFamily="34" charset="-122"/>
              </a:rPr>
              <a:t>2017</a:t>
            </a:r>
            <a:r>
              <a:rPr lang="zh-CN" altLang="en-US" sz="1600" b="1" dirty="0" smtClean="0">
                <a:solidFill>
                  <a:schemeClr val="tx1">
                    <a:lumMod val="75000"/>
                    <a:lumOff val="25000"/>
                  </a:schemeClr>
                </a:solidFill>
                <a:latin typeface="微软雅黑" pitchFamily="34" charset="-122"/>
                <a:ea typeface="微软雅黑" pitchFamily="34" charset="-122"/>
              </a:rPr>
              <a:t>年</a:t>
            </a:r>
            <a:r>
              <a:rPr lang="en-US" altLang="zh-CN" sz="1600" b="1" dirty="0" smtClean="0">
                <a:solidFill>
                  <a:schemeClr val="tx1">
                    <a:lumMod val="75000"/>
                    <a:lumOff val="25000"/>
                  </a:schemeClr>
                </a:solidFill>
                <a:latin typeface="微软雅黑" pitchFamily="34" charset="-122"/>
                <a:ea typeface="微软雅黑" pitchFamily="34" charset="-122"/>
              </a:rPr>
              <a:t>2</a:t>
            </a:r>
            <a:r>
              <a:rPr lang="zh-CN" altLang="en-US" sz="1600" b="1" dirty="0" smtClean="0">
                <a:solidFill>
                  <a:schemeClr val="tx1">
                    <a:lumMod val="75000"/>
                    <a:lumOff val="25000"/>
                  </a:schemeClr>
                </a:solidFill>
                <a:latin typeface="微软雅黑" pitchFamily="34" charset="-122"/>
                <a:ea typeface="微软雅黑" pitchFamily="34" charset="-122"/>
              </a:rPr>
              <a:t>月西港特区污水处理厂落成启用</a:t>
            </a:r>
            <a:endParaRPr lang="zh-CN" altLang="en-US" sz="1600" b="1" dirty="0">
              <a:solidFill>
                <a:schemeClr val="tx1">
                  <a:lumMod val="75000"/>
                  <a:lumOff val="25000"/>
                </a:schemeClr>
              </a:solidFill>
              <a:latin typeface="微软雅黑" pitchFamily="34" charset="-122"/>
              <a:ea typeface="微软雅黑" pitchFamily="34" charset="-122"/>
            </a:endParaRPr>
          </a:p>
        </p:txBody>
      </p:sp>
      <p:sp>
        <p:nvSpPr>
          <p:cNvPr id="6" name="TextBox 5"/>
          <p:cNvSpPr txBox="1"/>
          <p:nvPr/>
        </p:nvSpPr>
        <p:spPr>
          <a:xfrm>
            <a:off x="1472633" y="3799828"/>
            <a:ext cx="3451558" cy="815333"/>
          </a:xfrm>
          <a:prstGeom prst="rect">
            <a:avLst/>
          </a:prstGeom>
          <a:noFill/>
        </p:spPr>
        <p:txBody>
          <a:bodyPr wrap="square" lIns="106409" tIns="53204" rIns="106409" bIns="53204" rtlCol="0">
            <a:spAutoFit/>
          </a:bodyPr>
          <a:lstStyle/>
          <a:p>
            <a:r>
              <a:rPr lang="zh-CN" altLang="zh-CN" sz="2300" b="1" dirty="0" smtClean="0">
                <a:solidFill>
                  <a:schemeClr val="tx1">
                    <a:lumMod val="75000"/>
                    <a:lumOff val="25000"/>
                  </a:schemeClr>
                </a:solidFill>
                <a:latin typeface="微软雅黑" pitchFamily="34" charset="-122"/>
                <a:ea typeface="微软雅黑" pitchFamily="34" charset="-122"/>
              </a:rPr>
              <a:t>特区内</a:t>
            </a:r>
            <a:r>
              <a:rPr lang="zh-CN" altLang="en-US" sz="2300" b="1" dirty="0" smtClean="0">
                <a:solidFill>
                  <a:schemeClr val="tx1">
                    <a:lumMod val="75000"/>
                    <a:lumOff val="25000"/>
                  </a:schemeClr>
                </a:solidFill>
                <a:latin typeface="微软雅黑" pitchFamily="34" charset="-122"/>
                <a:ea typeface="微软雅黑" pitchFamily="34" charset="-122"/>
              </a:rPr>
              <a:t>建有</a:t>
            </a:r>
            <a:r>
              <a:rPr lang="zh-CN" altLang="zh-CN" sz="2300" b="1" dirty="0" smtClean="0">
                <a:solidFill>
                  <a:schemeClr val="tx1">
                    <a:lumMod val="75000"/>
                    <a:lumOff val="25000"/>
                  </a:schemeClr>
                </a:solidFill>
                <a:latin typeface="微软雅黑" pitchFamily="34" charset="-122"/>
                <a:ea typeface="微软雅黑" pitchFamily="34" charset="-122"/>
              </a:rPr>
              <a:t>柬埔寨最大的标准污水处理厂</a:t>
            </a:r>
            <a:endParaRPr lang="zh-CN" altLang="en-US" sz="2300" b="1" dirty="0">
              <a:solidFill>
                <a:schemeClr val="tx1">
                  <a:lumMod val="75000"/>
                  <a:lumOff val="25000"/>
                </a:schemeClr>
              </a:solidFill>
              <a:latin typeface="微软雅黑" pitchFamily="34" charset="-122"/>
              <a:ea typeface="微软雅黑" pitchFamily="34" charset="-122"/>
            </a:endParaRPr>
          </a:p>
        </p:txBody>
      </p:sp>
      <p:pic>
        <p:nvPicPr>
          <p:cNvPr id="3075" name="Picture 3"/>
          <p:cNvPicPr>
            <a:picLocks noChangeAspect="1" noChangeArrowheads="1"/>
          </p:cNvPicPr>
          <p:nvPr/>
        </p:nvPicPr>
        <p:blipFill>
          <a:blip r:embed="rId3" cstate="print"/>
          <a:srcRect/>
          <a:stretch>
            <a:fillRect/>
          </a:stretch>
        </p:blipFill>
        <p:spPr bwMode="auto">
          <a:xfrm>
            <a:off x="4924191" y="2802385"/>
            <a:ext cx="4546750" cy="2239742"/>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135895" y="641255"/>
            <a:ext cx="8586804" cy="1874598"/>
          </a:xfrm>
          <a:prstGeom prst="rect">
            <a:avLst/>
          </a:prstGeom>
          <a:noFill/>
        </p:spPr>
        <p:txBody>
          <a:bodyPr wrap="square" lIns="106409" tIns="53204" rIns="106409" bIns="53204" rtlCol="0">
            <a:spAutoFit/>
          </a:bodyPr>
          <a:lstStyle/>
          <a:p>
            <a:pPr algn="just">
              <a:spcBef>
                <a:spcPts val="698"/>
              </a:spcBef>
            </a:pPr>
            <a:r>
              <a:rPr lang="zh-CN" altLang="en-US" sz="3300" b="1" dirty="0" smtClean="0">
                <a:solidFill>
                  <a:srgbClr val="C00000"/>
                </a:solidFill>
                <a:latin typeface="微软雅黑" pitchFamily="34" charset="-122"/>
                <a:ea typeface="微软雅黑" pitchFamily="34" charset="-122"/>
              </a:rPr>
              <a:t>◆</a:t>
            </a:r>
            <a:r>
              <a:rPr lang="zh-CN" altLang="zh-CN" sz="3300" b="1" dirty="0" smtClean="0">
                <a:solidFill>
                  <a:srgbClr val="C00000"/>
                </a:solidFill>
                <a:latin typeface="微软雅黑" pitchFamily="34" charset="-122"/>
                <a:ea typeface="微软雅黑" pitchFamily="34" charset="-122"/>
              </a:rPr>
              <a:t>合规经营，遵守法律</a:t>
            </a:r>
            <a:r>
              <a:rPr lang="zh-CN" altLang="en-US" sz="3300" b="1" dirty="0" smtClean="0">
                <a:solidFill>
                  <a:srgbClr val="C00000"/>
                </a:solidFill>
                <a:latin typeface="微软雅黑" pitchFamily="34" charset="-122"/>
                <a:ea typeface="微软雅黑" pitchFamily="34" charset="-122"/>
              </a:rPr>
              <a:t>法规</a:t>
            </a:r>
            <a:endParaRPr lang="zh-CN" altLang="zh-CN" sz="3300" b="1" dirty="0" smtClean="0">
              <a:solidFill>
                <a:srgbClr val="C00000"/>
              </a:solidFill>
              <a:latin typeface="微软雅黑" pitchFamily="34" charset="-122"/>
              <a:ea typeface="微软雅黑" pitchFamily="34" charset="-122"/>
            </a:endParaRPr>
          </a:p>
          <a:p>
            <a:pPr algn="just">
              <a:spcBef>
                <a:spcPts val="698"/>
              </a:spcBef>
            </a:pPr>
            <a:r>
              <a:rPr lang="zh-CN" altLang="zh-CN" sz="2400" b="1" dirty="0" smtClean="0">
                <a:solidFill>
                  <a:schemeClr val="tx1">
                    <a:lumMod val="75000"/>
                    <a:lumOff val="25000"/>
                  </a:schemeClr>
                </a:solidFill>
                <a:latin typeface="微软雅黑" pitchFamily="34" charset="-122"/>
                <a:ea typeface="微软雅黑" pitchFamily="34" charset="-122"/>
              </a:rPr>
              <a:t>聘请当地律师作为法律顾问，常年提供法律支持</a:t>
            </a:r>
            <a:r>
              <a:rPr lang="zh-CN" altLang="en-US" sz="2400" b="1" dirty="0" smtClean="0">
                <a:solidFill>
                  <a:schemeClr val="tx1">
                    <a:lumMod val="75000"/>
                    <a:lumOff val="25000"/>
                  </a:schemeClr>
                </a:solidFill>
                <a:latin typeface="微软雅黑" pitchFamily="34" charset="-122"/>
                <a:ea typeface="微软雅黑" pitchFamily="34" charset="-122"/>
              </a:rPr>
              <a:t>；</a:t>
            </a:r>
            <a:r>
              <a:rPr lang="zh-CN" altLang="zh-CN" sz="2400" b="1" dirty="0" smtClean="0">
                <a:solidFill>
                  <a:schemeClr val="tx1">
                    <a:lumMod val="75000"/>
                    <a:lumOff val="25000"/>
                  </a:schemeClr>
                </a:solidFill>
                <a:latin typeface="微软雅黑" pitchFamily="34" charset="-122"/>
                <a:ea typeface="微软雅黑" pitchFamily="34" charset="-122"/>
              </a:rPr>
              <a:t>搭建法律咨询平台，提供专业法律服务；举办法律咨询会、税收政策解读会等，严格执行</a:t>
            </a:r>
            <a:r>
              <a:rPr lang="zh-CN" altLang="en-US" sz="2400" b="1" dirty="0" smtClean="0">
                <a:solidFill>
                  <a:schemeClr val="tx1">
                    <a:lumMod val="75000"/>
                    <a:lumOff val="25000"/>
                  </a:schemeClr>
                </a:solidFill>
                <a:latin typeface="微软雅黑" pitchFamily="34" charset="-122"/>
                <a:ea typeface="微软雅黑" pitchFamily="34" charset="-122"/>
              </a:rPr>
              <a:t>当地</a:t>
            </a:r>
            <a:r>
              <a:rPr lang="zh-CN" altLang="zh-CN" sz="2400" b="1" dirty="0" smtClean="0">
                <a:solidFill>
                  <a:schemeClr val="tx1">
                    <a:lumMod val="75000"/>
                    <a:lumOff val="25000"/>
                  </a:schemeClr>
                </a:solidFill>
                <a:latin typeface="微软雅黑" pitchFamily="34" charset="-122"/>
                <a:ea typeface="微软雅黑" pitchFamily="34" charset="-122"/>
              </a:rPr>
              <a:t>政府规定的企业员工福利政策</a:t>
            </a:r>
            <a:r>
              <a:rPr lang="zh-CN" altLang="zh-CN" sz="2800" b="1" dirty="0" smtClean="0">
                <a:solidFill>
                  <a:schemeClr val="tx1">
                    <a:lumMod val="75000"/>
                    <a:lumOff val="25000"/>
                  </a:schemeClr>
                </a:solidFill>
                <a:latin typeface="微软雅黑" pitchFamily="34" charset="-122"/>
                <a:ea typeface="微软雅黑" pitchFamily="34" charset="-122"/>
              </a:rPr>
              <a:t>。</a:t>
            </a:r>
            <a:endParaRPr lang="zh-CN" altLang="en-US" sz="2800" b="1" dirty="0">
              <a:solidFill>
                <a:schemeClr val="tx1">
                  <a:lumMod val="75000"/>
                  <a:lumOff val="25000"/>
                </a:schemeClr>
              </a:solidFill>
              <a:latin typeface="微软雅黑" pitchFamily="34" charset="-122"/>
              <a:ea typeface="微软雅黑" pitchFamily="34" charset="-122"/>
            </a:endParaRPr>
          </a:p>
        </p:txBody>
      </p:sp>
      <p:pic>
        <p:nvPicPr>
          <p:cNvPr id="4" name="Picture 2" descr="E:\G盘\2017\2017.04\2017西港特区宣传册\画册内容及素材\第二章领创·国际产能合作园区\建设现状及优势\综合服务中心大楼.JPG"/>
          <p:cNvPicPr>
            <a:picLocks noChangeArrowheads="1"/>
          </p:cNvPicPr>
          <p:nvPr/>
        </p:nvPicPr>
        <p:blipFill>
          <a:blip r:embed="rId3" cstate="print"/>
          <a:srcRect b="11101"/>
          <a:stretch>
            <a:fillRect/>
          </a:stretch>
        </p:blipFill>
        <p:spPr bwMode="auto">
          <a:xfrm>
            <a:off x="1472632" y="3182507"/>
            <a:ext cx="3781845" cy="1867231"/>
          </a:xfrm>
          <a:prstGeom prst="rect">
            <a:avLst/>
          </a:prstGeom>
          <a:ln>
            <a:noFill/>
          </a:ln>
          <a:effectLst>
            <a:outerShdw blurRad="190500" algn="tl" rotWithShape="0">
              <a:srgbClr val="000000">
                <a:alpha val="70000"/>
              </a:srgbClr>
            </a:outerShdw>
          </a:effectLst>
        </p:spPr>
      </p:pic>
      <p:pic>
        <p:nvPicPr>
          <p:cNvPr id="5" name="Picture 3" descr="E:\G盘\2016年\2016.06\红豆报  西港特刊\红豆报 西港特刊\5版 八方共赢\柬埔寨“一站式”行政服务窗口.JPG"/>
          <p:cNvPicPr>
            <a:picLocks noChangeArrowheads="1"/>
          </p:cNvPicPr>
          <p:nvPr/>
        </p:nvPicPr>
        <p:blipFill>
          <a:blip r:embed="rId4" cstate="print"/>
          <a:srcRect b="11101"/>
          <a:stretch>
            <a:fillRect/>
          </a:stretch>
        </p:blipFill>
        <p:spPr bwMode="auto">
          <a:xfrm>
            <a:off x="5540258" y="3182507"/>
            <a:ext cx="3593151" cy="1867231"/>
          </a:xfrm>
          <a:prstGeom prst="rect">
            <a:avLst/>
          </a:prstGeom>
          <a:ln>
            <a:noFill/>
          </a:ln>
          <a:effectLst>
            <a:outerShdw blurRad="190500" algn="tl" rotWithShape="0">
              <a:srgbClr val="000000">
                <a:alpha val="70000"/>
              </a:srgbClr>
            </a:outerShdw>
          </a:effectLst>
        </p:spPr>
      </p:pic>
      <p:sp>
        <p:nvSpPr>
          <p:cNvPr id="6" name="TextBox 5"/>
          <p:cNvSpPr txBox="1"/>
          <p:nvPr/>
        </p:nvSpPr>
        <p:spPr>
          <a:xfrm>
            <a:off x="5429297" y="5132858"/>
            <a:ext cx="3619927" cy="353668"/>
          </a:xfrm>
          <a:prstGeom prst="rect">
            <a:avLst/>
          </a:prstGeom>
          <a:noFill/>
        </p:spPr>
        <p:txBody>
          <a:bodyPr wrap="square" lIns="106409" tIns="53204" rIns="106409" bIns="53204" rtlCol="0">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特区内“一站式”行政服务窗口</a:t>
            </a:r>
            <a:endParaRPr lang="zh-CN" altLang="en-US" sz="1600" b="1" dirty="0">
              <a:solidFill>
                <a:schemeClr val="tx1">
                  <a:lumMod val="75000"/>
                  <a:lumOff val="25000"/>
                </a:schemeClr>
              </a:solidFill>
              <a:latin typeface="微软雅黑" pitchFamily="34" charset="-122"/>
              <a:ea typeface="微软雅黑" pitchFamily="34" charset="-122"/>
            </a:endParaRPr>
          </a:p>
        </p:txBody>
      </p:sp>
      <p:sp>
        <p:nvSpPr>
          <p:cNvPr id="7" name="TextBox 6"/>
          <p:cNvSpPr txBox="1"/>
          <p:nvPr/>
        </p:nvSpPr>
        <p:spPr>
          <a:xfrm>
            <a:off x="1922493" y="5154556"/>
            <a:ext cx="3001698" cy="353668"/>
          </a:xfrm>
          <a:prstGeom prst="rect">
            <a:avLst/>
          </a:prstGeom>
          <a:noFill/>
        </p:spPr>
        <p:txBody>
          <a:bodyPr wrap="square" lIns="106409" tIns="53204" rIns="106409" bIns="53204" rtlCol="0">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西港特区综合服务大楼</a:t>
            </a:r>
            <a:endParaRPr lang="zh-CN" altLang="en-US" sz="1600"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04264" y="890617"/>
            <a:ext cx="8334251" cy="3380138"/>
          </a:xfrm>
          <a:prstGeom prst="rect">
            <a:avLst/>
          </a:prstGeom>
          <a:noFill/>
        </p:spPr>
        <p:txBody>
          <a:bodyPr wrap="square" lIns="106409" tIns="53204" rIns="106409" bIns="53204" rtlCol="0">
            <a:spAutoFit/>
          </a:bodyPr>
          <a:lstStyle/>
          <a:p>
            <a:pPr algn="just">
              <a:spcBef>
                <a:spcPts val="698"/>
              </a:spcBef>
            </a:pPr>
            <a:r>
              <a:rPr lang="zh-CN" altLang="en-US" sz="3300" b="1" dirty="0" smtClean="0">
                <a:solidFill>
                  <a:srgbClr val="C00000"/>
                </a:solidFill>
                <a:latin typeface="微软雅黑" pitchFamily="34" charset="-122"/>
                <a:ea typeface="微软雅黑" pitchFamily="34" charset="-122"/>
              </a:rPr>
              <a:t>◆</a:t>
            </a:r>
            <a:r>
              <a:rPr lang="zh-CN" altLang="zh-CN" sz="3300" b="1" dirty="0" smtClean="0">
                <a:solidFill>
                  <a:srgbClr val="C00000"/>
                </a:solidFill>
                <a:latin typeface="微软雅黑" pitchFamily="34" charset="-122"/>
                <a:ea typeface="微软雅黑" pitchFamily="34" charset="-122"/>
              </a:rPr>
              <a:t>履行社会责任，造福当地民众</a:t>
            </a:r>
          </a:p>
          <a:p>
            <a:pPr algn="just">
              <a:spcBef>
                <a:spcPts val="698"/>
              </a:spcBef>
            </a:pPr>
            <a:r>
              <a:rPr lang="en-US" altLang="zh-CN" sz="2400" b="1" dirty="0" smtClean="0">
                <a:solidFill>
                  <a:schemeClr val="tx1">
                    <a:lumMod val="75000"/>
                    <a:lumOff val="25000"/>
                  </a:schemeClr>
                </a:solidFill>
                <a:latin typeface="微软雅黑" pitchFamily="34" charset="-122"/>
                <a:ea typeface="微软雅黑" pitchFamily="34" charset="-122"/>
              </a:rPr>
              <a:t>2018</a:t>
            </a:r>
            <a:r>
              <a:rPr lang="zh-CN" altLang="en-US" sz="2400" b="1" dirty="0" smtClean="0">
                <a:solidFill>
                  <a:schemeClr val="tx1">
                    <a:lumMod val="75000"/>
                    <a:lumOff val="25000"/>
                  </a:schemeClr>
                </a:solidFill>
                <a:latin typeface="微软雅黑" pitchFamily="34" charset="-122"/>
                <a:ea typeface="微软雅黑" pitchFamily="34" charset="-122"/>
              </a:rPr>
              <a:t>年正值中柬建交</a:t>
            </a:r>
            <a:r>
              <a:rPr lang="en-US" altLang="zh-CN" sz="2400" b="1" dirty="0" smtClean="0">
                <a:solidFill>
                  <a:schemeClr val="tx1">
                    <a:lumMod val="75000"/>
                    <a:lumOff val="25000"/>
                  </a:schemeClr>
                </a:solidFill>
                <a:latin typeface="微软雅黑" pitchFamily="34" charset="-122"/>
                <a:ea typeface="微软雅黑" pitchFamily="34" charset="-122"/>
              </a:rPr>
              <a:t>60</a:t>
            </a:r>
            <a:r>
              <a:rPr lang="zh-CN" altLang="en-US" sz="2400" b="1" dirty="0" smtClean="0">
                <a:solidFill>
                  <a:schemeClr val="tx1">
                    <a:lumMod val="75000"/>
                    <a:lumOff val="25000"/>
                  </a:schemeClr>
                </a:solidFill>
                <a:latin typeface="微软雅黑" pitchFamily="34" charset="-122"/>
                <a:ea typeface="微软雅黑" pitchFamily="34" charset="-122"/>
              </a:rPr>
              <a:t>周年之际，红豆集团向西哈努克省政府捐赠</a:t>
            </a:r>
            <a:r>
              <a:rPr lang="en-US" altLang="zh-CN" sz="2400" b="1" dirty="0" smtClean="0">
                <a:solidFill>
                  <a:schemeClr val="tx1">
                    <a:lumMod val="75000"/>
                    <a:lumOff val="25000"/>
                  </a:schemeClr>
                </a:solidFill>
                <a:latin typeface="微软雅黑" pitchFamily="34" charset="-122"/>
                <a:ea typeface="微软雅黑" pitchFamily="34" charset="-122"/>
              </a:rPr>
              <a:t>30</a:t>
            </a:r>
            <a:r>
              <a:rPr lang="zh-CN" altLang="en-US" sz="2400" b="1" dirty="0" smtClean="0">
                <a:solidFill>
                  <a:schemeClr val="tx1">
                    <a:lumMod val="75000"/>
                    <a:lumOff val="25000"/>
                  </a:schemeClr>
                </a:solidFill>
                <a:latin typeface="微软雅黑" pitchFamily="34" charset="-122"/>
                <a:ea typeface="微软雅黑" pitchFamily="34" charset="-122"/>
              </a:rPr>
              <a:t>万美元建设市民公园</a:t>
            </a:r>
            <a:r>
              <a:rPr lang="en-US" altLang="zh-CN" sz="2400" b="1" dirty="0" smtClean="0">
                <a:solidFill>
                  <a:schemeClr val="tx1">
                    <a:lumMod val="75000"/>
                    <a:lumOff val="25000"/>
                  </a:schemeClr>
                </a:solidFill>
                <a:latin typeface="微软雅黑" pitchFamily="34" charset="-122"/>
                <a:ea typeface="微软雅黑" pitchFamily="34" charset="-122"/>
              </a:rPr>
              <a:t>——“</a:t>
            </a:r>
            <a:r>
              <a:rPr lang="zh-CN" altLang="en-US" sz="2400" b="1" dirty="0" smtClean="0">
                <a:solidFill>
                  <a:schemeClr val="tx1">
                    <a:lumMod val="75000"/>
                    <a:lumOff val="25000"/>
                  </a:schemeClr>
                </a:solidFill>
                <a:latin typeface="微软雅黑" pitchFamily="34" charset="-122"/>
                <a:ea typeface="微软雅黑" pitchFamily="34" charset="-122"/>
              </a:rPr>
              <a:t>西港</a:t>
            </a:r>
            <a:r>
              <a:rPr lang="en-US" altLang="zh-CN" sz="2400" b="1" dirty="0" smtClean="0">
                <a:solidFill>
                  <a:schemeClr val="tx1">
                    <a:lumMod val="75000"/>
                    <a:lumOff val="25000"/>
                  </a:schemeClr>
                </a:solidFill>
                <a:latin typeface="微软雅黑" pitchFamily="34" charset="-122"/>
                <a:ea typeface="微软雅黑" pitchFamily="34" charset="-122"/>
              </a:rPr>
              <a:t>-</a:t>
            </a:r>
            <a:r>
              <a:rPr lang="zh-CN" altLang="en-US" sz="2400" b="1" dirty="0" smtClean="0">
                <a:solidFill>
                  <a:schemeClr val="tx1">
                    <a:lumMod val="75000"/>
                    <a:lumOff val="25000"/>
                  </a:schemeClr>
                </a:solidFill>
                <a:latin typeface="微软雅黑" pitchFamily="34" charset="-122"/>
                <a:ea typeface="微软雅黑" pitchFamily="34" charset="-122"/>
              </a:rPr>
              <a:t>红豆友谊公园”。</a:t>
            </a:r>
            <a:endParaRPr lang="en-US" altLang="zh-CN" sz="2400" b="1" dirty="0" smtClean="0">
              <a:solidFill>
                <a:schemeClr val="tx1">
                  <a:lumMod val="75000"/>
                  <a:lumOff val="25000"/>
                </a:schemeClr>
              </a:solidFill>
              <a:latin typeface="微软雅黑" pitchFamily="34" charset="-122"/>
              <a:ea typeface="微软雅黑" pitchFamily="34" charset="-122"/>
            </a:endParaRPr>
          </a:p>
          <a:p>
            <a:pPr algn="just">
              <a:spcBef>
                <a:spcPts val="698"/>
              </a:spcBef>
            </a:pPr>
            <a:r>
              <a:rPr lang="zh-CN" altLang="zh-CN" sz="2400" b="1" dirty="0" smtClean="0">
                <a:solidFill>
                  <a:schemeClr val="tx1">
                    <a:lumMod val="75000"/>
                    <a:lumOff val="25000"/>
                  </a:schemeClr>
                </a:solidFill>
                <a:latin typeface="微软雅黑" pitchFamily="34" charset="-122"/>
                <a:ea typeface="微软雅黑" pitchFamily="34" charset="-122"/>
              </a:rPr>
              <a:t>每年都向柬埔寨红十字会捐款，救助社会弱势群体；向属地灾民及贫困百姓捐水、捐米；捐资助学，发动员工开展“一对一”帮扶贫困学生。同时，成立柬中友谊公益志愿者联盟，发动更多的人参与到公益慈善活动中。</a:t>
            </a:r>
            <a:endParaRPr lang="zh-CN" altLang="en-US" sz="2400"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3797" name="Picture 5" descr="E:\G盘\2017\2017.04\2017西港特区宣传册\画册内容及素材\第三章打造·和谐共赢样板园区\社会责任，八方共赢\捐建学校.JPG"/>
          <p:cNvPicPr>
            <a:picLocks noChangeAspect="1" noChangeArrowheads="1"/>
          </p:cNvPicPr>
          <p:nvPr/>
        </p:nvPicPr>
        <p:blipFill>
          <a:blip r:embed="rId3" cstate="print"/>
          <a:srcRect b="8001"/>
          <a:stretch>
            <a:fillRect/>
          </a:stretch>
        </p:blipFill>
        <p:spPr bwMode="auto">
          <a:xfrm>
            <a:off x="5678874" y="601657"/>
            <a:ext cx="3496442" cy="2117608"/>
          </a:xfrm>
          <a:prstGeom prst="rect">
            <a:avLst/>
          </a:prstGeom>
          <a:ln>
            <a:noFill/>
          </a:ln>
          <a:effectLst>
            <a:outerShdw blurRad="190500" algn="tl" rotWithShape="0">
              <a:srgbClr val="000000">
                <a:alpha val="70000"/>
              </a:srgbClr>
            </a:outerShdw>
          </a:effectLst>
        </p:spPr>
      </p:pic>
      <p:pic>
        <p:nvPicPr>
          <p:cNvPr id="33798" name="Picture 6" descr="E:\G盘\2017\2017.04\2017西港特区宣传册\画册内容及素材\第三章打造·和谐共赢样板园区\社会责任，八方共赢\捐赠饮用水.JPG"/>
          <p:cNvPicPr>
            <a:picLocks noChangeAspect="1" noChangeArrowheads="1"/>
          </p:cNvPicPr>
          <p:nvPr/>
        </p:nvPicPr>
        <p:blipFill>
          <a:blip r:embed="rId4" cstate="print"/>
          <a:srcRect b="9183"/>
          <a:stretch>
            <a:fillRect/>
          </a:stretch>
        </p:blipFill>
        <p:spPr bwMode="auto">
          <a:xfrm>
            <a:off x="5720741" y="3205607"/>
            <a:ext cx="3496852" cy="2090388"/>
          </a:xfrm>
          <a:prstGeom prst="rect">
            <a:avLst/>
          </a:prstGeom>
          <a:ln>
            <a:noFill/>
          </a:ln>
          <a:effectLst>
            <a:outerShdw blurRad="190500" algn="tl" rotWithShape="0">
              <a:srgbClr val="000000">
                <a:alpha val="70000"/>
              </a:srgbClr>
            </a:outerShdw>
          </a:effectLst>
        </p:spPr>
      </p:pic>
      <p:pic>
        <p:nvPicPr>
          <p:cNvPr id="33800" name="Picture 8" descr="E:\G盘\2017\2017.04\2017西港特区宣传册\画册内容及素材\第三章打造·和谐共赢样板园区\社会责任，八方共赢\每年向柬埔寨红十字会捐款.JPG"/>
          <p:cNvPicPr>
            <a:picLocks noChangeAspect="1" noChangeArrowheads="1"/>
          </p:cNvPicPr>
          <p:nvPr/>
        </p:nvPicPr>
        <p:blipFill>
          <a:blip r:embed="rId5" cstate="print"/>
          <a:srcRect b="7172"/>
          <a:stretch>
            <a:fillRect/>
          </a:stretch>
        </p:blipFill>
        <p:spPr bwMode="auto">
          <a:xfrm>
            <a:off x="1641001" y="3159311"/>
            <a:ext cx="3496852" cy="2136684"/>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1977738" y="5320566"/>
            <a:ext cx="3619927" cy="353668"/>
          </a:xfrm>
          <a:prstGeom prst="rect">
            <a:avLst/>
          </a:prstGeom>
          <a:noFill/>
        </p:spPr>
        <p:txBody>
          <a:bodyPr wrap="square" lIns="106409" tIns="53204" rIns="106409" bIns="53204" rtlCol="0">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每年向柬埔寨红十字会捐款</a:t>
            </a:r>
            <a:endParaRPr lang="zh-CN" altLang="en-US" sz="1600" b="1" dirty="0">
              <a:solidFill>
                <a:schemeClr val="tx1">
                  <a:lumMod val="75000"/>
                  <a:lumOff val="25000"/>
                </a:schemeClr>
              </a:solidFill>
              <a:latin typeface="微软雅黑" pitchFamily="34" charset="-122"/>
              <a:ea typeface="微软雅黑" pitchFamily="34" charset="-122"/>
            </a:endParaRPr>
          </a:p>
        </p:txBody>
      </p:sp>
      <p:sp>
        <p:nvSpPr>
          <p:cNvPr id="13" name="TextBox 12"/>
          <p:cNvSpPr txBox="1"/>
          <p:nvPr/>
        </p:nvSpPr>
        <p:spPr>
          <a:xfrm>
            <a:off x="6861376" y="2744066"/>
            <a:ext cx="1977738" cy="353668"/>
          </a:xfrm>
          <a:prstGeom prst="rect">
            <a:avLst/>
          </a:prstGeom>
          <a:noFill/>
        </p:spPr>
        <p:txBody>
          <a:bodyPr wrap="square" lIns="106409" tIns="53204" rIns="106409" bIns="53204" rtlCol="0">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捐建学校</a:t>
            </a:r>
            <a:endParaRPr lang="zh-CN" altLang="en-US" sz="1600" b="1" dirty="0">
              <a:solidFill>
                <a:schemeClr val="tx1">
                  <a:lumMod val="75000"/>
                  <a:lumOff val="25000"/>
                </a:schemeClr>
              </a:solidFill>
              <a:latin typeface="微软雅黑" pitchFamily="34" charset="-122"/>
              <a:ea typeface="微软雅黑" pitchFamily="34" charset="-122"/>
            </a:endParaRPr>
          </a:p>
        </p:txBody>
      </p:sp>
      <p:sp>
        <p:nvSpPr>
          <p:cNvPr id="14" name="TextBox 13"/>
          <p:cNvSpPr txBox="1"/>
          <p:nvPr/>
        </p:nvSpPr>
        <p:spPr>
          <a:xfrm>
            <a:off x="7071242" y="5320796"/>
            <a:ext cx="1683687" cy="353668"/>
          </a:xfrm>
          <a:prstGeom prst="rect">
            <a:avLst/>
          </a:prstGeom>
          <a:noFill/>
        </p:spPr>
        <p:txBody>
          <a:bodyPr wrap="square" lIns="106409" tIns="53204" rIns="106409" bIns="53204" rtlCol="0">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捐赠饮用水</a:t>
            </a:r>
            <a:endParaRPr lang="zh-CN" altLang="en-US" sz="1600" b="1" dirty="0">
              <a:solidFill>
                <a:schemeClr val="tx1">
                  <a:lumMod val="75000"/>
                  <a:lumOff val="25000"/>
                </a:schemeClr>
              </a:solidFill>
              <a:latin typeface="微软雅黑" pitchFamily="34" charset="-122"/>
              <a:ea typeface="微软雅黑" pitchFamily="34" charset="-122"/>
            </a:endParaRPr>
          </a:p>
        </p:txBody>
      </p:sp>
      <p:pic>
        <p:nvPicPr>
          <p:cNvPr id="33801" name="Picture 9"/>
          <p:cNvPicPr>
            <a:picLocks noChangeAspect="1" noChangeArrowheads="1"/>
          </p:cNvPicPr>
          <p:nvPr/>
        </p:nvPicPr>
        <p:blipFill>
          <a:blip r:embed="rId6" cstate="print"/>
          <a:srcRect b="7990"/>
          <a:stretch>
            <a:fillRect/>
          </a:stretch>
        </p:blipFill>
        <p:spPr bwMode="auto">
          <a:xfrm>
            <a:off x="1641001" y="601401"/>
            <a:ext cx="3496852" cy="2117864"/>
          </a:xfrm>
          <a:prstGeom prst="rect">
            <a:avLst/>
          </a:prstGeom>
          <a:ln>
            <a:noFill/>
          </a:ln>
          <a:effectLst>
            <a:outerShdw blurRad="190500" algn="tl" rotWithShape="0">
              <a:srgbClr val="000000">
                <a:alpha val="70000"/>
              </a:srgbClr>
            </a:outerShdw>
          </a:effectLst>
        </p:spPr>
      </p:pic>
      <p:sp>
        <p:nvSpPr>
          <p:cNvPr id="9" name="TextBox 8"/>
          <p:cNvSpPr txBox="1"/>
          <p:nvPr/>
        </p:nvSpPr>
        <p:spPr>
          <a:xfrm>
            <a:off x="2318271" y="2743835"/>
            <a:ext cx="1977738" cy="353668"/>
          </a:xfrm>
          <a:prstGeom prst="rect">
            <a:avLst/>
          </a:prstGeom>
          <a:noFill/>
        </p:spPr>
        <p:txBody>
          <a:bodyPr wrap="square" lIns="106409" tIns="53204" rIns="106409" bIns="53204" rtlCol="0">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捐建市民公园</a:t>
            </a:r>
            <a:endParaRPr lang="zh-CN" altLang="en-US" sz="1600"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G盘\2017\2017.04\4.5一带一路中央媒体集中采访\西港特区图片资料\1 特区建设现状\高高兴兴下班的柬籍员工.JPG"/>
          <p:cNvPicPr>
            <a:picLocks noChangeAspect="1" noChangeArrowheads="1"/>
          </p:cNvPicPr>
          <p:nvPr/>
        </p:nvPicPr>
        <p:blipFill>
          <a:blip r:embed="rId2" cstate="print"/>
          <a:srcRect b="27237"/>
          <a:stretch>
            <a:fillRect/>
          </a:stretch>
        </p:blipFill>
        <p:spPr bwMode="auto">
          <a:xfrm>
            <a:off x="3564889" y="1312441"/>
            <a:ext cx="7125336" cy="3456384"/>
          </a:xfrm>
          <a:prstGeom prst="rect">
            <a:avLst/>
          </a:prstGeom>
          <a:ln>
            <a:noFill/>
          </a:ln>
          <a:effectLst>
            <a:outerShdw blurRad="190500" algn="tl" rotWithShape="0">
              <a:srgbClr val="000000">
                <a:alpha val="70000"/>
              </a:srgbClr>
            </a:outerShdw>
          </a:effectLst>
        </p:spPr>
      </p:pic>
      <p:sp>
        <p:nvSpPr>
          <p:cNvPr id="7" name="TextBox 6"/>
          <p:cNvSpPr txBox="1"/>
          <p:nvPr/>
        </p:nvSpPr>
        <p:spPr>
          <a:xfrm>
            <a:off x="232544" y="1312441"/>
            <a:ext cx="3240360" cy="954107"/>
          </a:xfrm>
          <a:prstGeom prst="rect">
            <a:avLst/>
          </a:prstGeom>
          <a:noFill/>
        </p:spPr>
        <p:txBody>
          <a:bodyPr wrap="square" rtlCol="0">
            <a:spAutoFit/>
          </a:bodyPr>
          <a:lstStyle/>
          <a:p>
            <a:pPr algn="just">
              <a:spcBef>
                <a:spcPts val="698"/>
              </a:spcBef>
            </a:pPr>
            <a:r>
              <a:rPr lang="zh-CN" altLang="en-US" sz="2800" b="1" dirty="0" smtClean="0">
                <a:solidFill>
                  <a:srgbClr val="C00000"/>
                </a:solidFill>
                <a:latin typeface="微软雅黑" pitchFamily="34" charset="-122"/>
                <a:ea typeface="微软雅黑" pitchFamily="34" charset="-122"/>
              </a:rPr>
              <a:t>◆</a:t>
            </a:r>
            <a:r>
              <a:rPr lang="zh-CN" altLang="zh-CN" sz="2800" b="1" dirty="0" smtClean="0">
                <a:solidFill>
                  <a:srgbClr val="C00000"/>
                </a:solidFill>
                <a:latin typeface="微软雅黑" pitchFamily="34" charset="-122"/>
                <a:ea typeface="微软雅黑" pitchFamily="34" charset="-122"/>
              </a:rPr>
              <a:t>授人以渔，重视本土人才培养</a:t>
            </a:r>
          </a:p>
        </p:txBody>
      </p:sp>
      <p:pic>
        <p:nvPicPr>
          <p:cNvPr id="4100" name="Picture 4" descr="E:\G盘\2017\2017.04\2017西港特区宣传册\画册内容及素材\第三章打造·和谐共赢样板园区\中柬友谊的桥梁\电教室.jpg"/>
          <p:cNvPicPr>
            <a:picLocks noChangeAspect="1" noChangeArrowheads="1"/>
          </p:cNvPicPr>
          <p:nvPr/>
        </p:nvPicPr>
        <p:blipFill>
          <a:blip r:embed="rId3" cstate="print"/>
          <a:srcRect l="6696" b="17063"/>
          <a:stretch>
            <a:fillRect/>
          </a:stretch>
        </p:blipFill>
        <p:spPr bwMode="auto">
          <a:xfrm>
            <a:off x="0" y="2464569"/>
            <a:ext cx="3472904" cy="2315269"/>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红箭头.png"/>
          <p:cNvPicPr>
            <a:picLocks noChangeAspect="1"/>
          </p:cNvPicPr>
          <p:nvPr/>
        </p:nvPicPr>
        <p:blipFill>
          <a:blip r:embed="rId2" cstate="print"/>
          <a:srcRect t="25702" b="27177"/>
          <a:stretch>
            <a:fillRect/>
          </a:stretch>
        </p:blipFill>
        <p:spPr>
          <a:xfrm>
            <a:off x="1220080" y="2436335"/>
            <a:ext cx="7845787" cy="1695975"/>
          </a:xfrm>
          <a:prstGeom prst="rect">
            <a:avLst/>
          </a:prstGeom>
        </p:spPr>
      </p:pic>
      <p:pic>
        <p:nvPicPr>
          <p:cNvPr id="62" name="Picture 9"/>
          <p:cNvPicPr preferRelativeResize="0">
            <a:picLocks noChangeArrowheads="1"/>
          </p:cNvPicPr>
          <p:nvPr/>
        </p:nvPicPr>
        <p:blipFill>
          <a:blip r:embed="rId3" cstate="print"/>
          <a:srcRect/>
          <a:stretch>
            <a:fillRect/>
          </a:stretch>
        </p:blipFill>
        <p:spPr bwMode="auto">
          <a:xfrm>
            <a:off x="3998163" y="734161"/>
            <a:ext cx="2504206" cy="1404578"/>
          </a:xfrm>
          <a:prstGeom prst="rect">
            <a:avLst/>
          </a:prstGeom>
          <a:ln>
            <a:noFill/>
          </a:ln>
          <a:effectLst>
            <a:outerShdw blurRad="190500" algn="tl" rotWithShape="0">
              <a:srgbClr val="000000">
                <a:alpha val="70000"/>
              </a:srgbClr>
            </a:outerShdw>
          </a:effectLst>
        </p:spPr>
      </p:pic>
      <p:pic>
        <p:nvPicPr>
          <p:cNvPr id="6" name="Picture 7" descr="E:\G盘\2017\2017.06\6.26 首航整版\内容\4 西港特区鸟瞰图2.JPG"/>
          <p:cNvPicPr preferRelativeResize="0">
            <a:picLocks noChangeArrowheads="1"/>
          </p:cNvPicPr>
          <p:nvPr/>
        </p:nvPicPr>
        <p:blipFill>
          <a:blip r:embed="rId4" cstate="print"/>
          <a:srcRect r="9990"/>
          <a:stretch>
            <a:fillRect/>
          </a:stretch>
        </p:blipFill>
        <p:spPr bwMode="auto">
          <a:xfrm>
            <a:off x="4082347" y="3916199"/>
            <a:ext cx="2504206" cy="1246667"/>
          </a:xfrm>
          <a:prstGeom prst="rect">
            <a:avLst/>
          </a:prstGeom>
          <a:ln>
            <a:noFill/>
          </a:ln>
          <a:effectLst>
            <a:outerShdw blurRad="190500" algn="tl" rotWithShape="0">
              <a:srgbClr val="000000">
                <a:alpha val="70000"/>
              </a:srgbClr>
            </a:outerShdw>
          </a:effectLst>
        </p:spPr>
      </p:pic>
      <p:pic>
        <p:nvPicPr>
          <p:cNvPr id="7" name="Picture 8" descr="E:\G盘\企业文化\集团、分公司、车间\红豆股份上市.jpg"/>
          <p:cNvPicPr preferRelativeResize="0">
            <a:picLocks noChangeAspect="1" noChangeArrowheads="1"/>
          </p:cNvPicPr>
          <p:nvPr/>
        </p:nvPicPr>
        <p:blipFill>
          <a:blip r:embed="rId5" cstate="print"/>
          <a:srcRect b="6408"/>
          <a:stretch>
            <a:fillRect/>
          </a:stretch>
        </p:blipFill>
        <p:spPr bwMode="auto">
          <a:xfrm>
            <a:off x="1135895" y="3916199"/>
            <a:ext cx="2504206" cy="1612537"/>
          </a:xfrm>
          <a:prstGeom prst="rect">
            <a:avLst/>
          </a:prstGeom>
          <a:ln>
            <a:noFill/>
          </a:ln>
          <a:effectLst>
            <a:outerShdw blurRad="190500" algn="tl" rotWithShape="0">
              <a:srgbClr val="000000">
                <a:alpha val="70000"/>
              </a:srgbClr>
            </a:outerShdw>
          </a:effectLst>
        </p:spPr>
      </p:pic>
      <p:pic>
        <p:nvPicPr>
          <p:cNvPr id="10" name="Picture 11" descr="E:\G盘\2017\2017.03\2017党建手册\2017.2.28  党建手册更新材料\2.27\2.27 更新图片\抓住科学发展生态产业的机遇，发展红豆杉绿色产业  红豆集团董事长周海江向国务院原总理温家宝重点介绍红豆杉.jpg"/>
          <p:cNvPicPr preferRelativeResize="0">
            <a:picLocks noChangeAspect="1" noChangeArrowheads="1"/>
          </p:cNvPicPr>
          <p:nvPr/>
        </p:nvPicPr>
        <p:blipFill>
          <a:blip r:embed="rId6" cstate="print"/>
          <a:srcRect t="15078" b="8027"/>
          <a:stretch>
            <a:fillRect/>
          </a:stretch>
        </p:blipFill>
        <p:spPr bwMode="auto">
          <a:xfrm>
            <a:off x="7048809" y="3882949"/>
            <a:ext cx="2504206" cy="1446296"/>
          </a:xfrm>
          <a:prstGeom prst="rect">
            <a:avLst/>
          </a:prstGeom>
          <a:ln>
            <a:noFill/>
          </a:ln>
          <a:effectLst>
            <a:outerShdw blurRad="190500" algn="tl" rotWithShape="0">
              <a:srgbClr val="000000">
                <a:alpha val="70000"/>
              </a:srgbClr>
            </a:outerShdw>
          </a:effectLst>
        </p:spPr>
      </p:pic>
      <p:pic>
        <p:nvPicPr>
          <p:cNvPr id="27" name="Picture 6" descr="E:\G盘\企业文化\60周年画册 照片 全\传承（砥砺60载 传承创新）\集团概况\发展历程\1992年6月江苏省第一家省级乡镇企业—江苏红豆针纺集团成立.jpg"/>
          <p:cNvPicPr preferRelativeResize="0">
            <a:picLocks noChangeArrowheads="1"/>
          </p:cNvPicPr>
          <p:nvPr/>
        </p:nvPicPr>
        <p:blipFill>
          <a:blip r:embed="rId7" cstate="print"/>
          <a:srcRect/>
          <a:stretch>
            <a:fillRect/>
          </a:stretch>
        </p:blipFill>
        <p:spPr bwMode="auto">
          <a:xfrm>
            <a:off x="6860431" y="724376"/>
            <a:ext cx="2504206" cy="1412889"/>
          </a:xfrm>
          <a:prstGeom prst="rect">
            <a:avLst/>
          </a:prstGeom>
          <a:ln>
            <a:noFill/>
          </a:ln>
          <a:effectLst>
            <a:outerShdw blurRad="190500" algn="tl" rotWithShape="0">
              <a:srgbClr val="000000">
                <a:alpha val="70000"/>
              </a:srgbClr>
            </a:outerShdw>
          </a:effectLst>
        </p:spPr>
      </p:pic>
      <p:pic>
        <p:nvPicPr>
          <p:cNvPr id="29" name="Picture 10"/>
          <p:cNvPicPr preferRelativeResize="0">
            <a:picLocks noChangeArrowheads="1"/>
          </p:cNvPicPr>
          <p:nvPr/>
        </p:nvPicPr>
        <p:blipFill>
          <a:blip r:embed="rId8" cstate="print"/>
          <a:srcRect b="489"/>
          <a:stretch>
            <a:fillRect/>
          </a:stretch>
        </p:blipFill>
        <p:spPr bwMode="auto">
          <a:xfrm>
            <a:off x="1146557" y="732816"/>
            <a:ext cx="2504206" cy="1155244"/>
          </a:xfrm>
          <a:prstGeom prst="rect">
            <a:avLst/>
          </a:prstGeom>
          <a:ln>
            <a:noFill/>
          </a:ln>
          <a:effectLst>
            <a:outerShdw blurRad="190500" algn="tl" rotWithShape="0">
              <a:srgbClr val="000000">
                <a:alpha val="70000"/>
              </a:srgbClr>
            </a:outerShdw>
          </a:effectLst>
        </p:spPr>
      </p:pic>
      <p:sp>
        <p:nvSpPr>
          <p:cNvPr id="42" name="矩形 41"/>
          <p:cNvSpPr/>
          <p:nvPr/>
        </p:nvSpPr>
        <p:spPr bwMode="auto">
          <a:xfrm>
            <a:off x="1145901" y="1878956"/>
            <a:ext cx="2505521" cy="907080"/>
          </a:xfrm>
          <a:prstGeom prst="rect">
            <a:avLst/>
          </a:prstGeom>
          <a:solidFill>
            <a:schemeClr val="bg1">
              <a:lumMod val="85000"/>
            </a:schemeClr>
          </a:solid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106409" tIns="53204" rIns="106409" bIns="53204"/>
          <a:lstStyle/>
          <a:p>
            <a:pPr>
              <a:buFont typeface="Arial" pitchFamily="34" charset="0"/>
              <a:buNone/>
              <a:defRPr/>
            </a:pPr>
            <a:endParaRPr lang="zh-CN" altLang="en-US">
              <a:solidFill>
                <a:schemeClr val="tx1"/>
              </a:solidFill>
              <a:latin typeface="Arial" pitchFamily="34" charset="0"/>
            </a:endParaRPr>
          </a:p>
        </p:txBody>
      </p:sp>
      <p:sp>
        <p:nvSpPr>
          <p:cNvPr id="43" name="TextBox 63"/>
          <p:cNvSpPr txBox="1">
            <a:spLocks noChangeArrowheads="1"/>
          </p:cNvSpPr>
          <p:nvPr/>
        </p:nvSpPr>
        <p:spPr bwMode="auto">
          <a:xfrm>
            <a:off x="1155905" y="1878955"/>
            <a:ext cx="2505521" cy="852655"/>
          </a:xfrm>
          <a:prstGeom prst="rect">
            <a:avLst/>
          </a:prstGeom>
          <a:noFill/>
          <a:ln w="9525">
            <a:noFill/>
            <a:miter lim="800000"/>
            <a:headEnd/>
            <a:tailEnd/>
          </a:ln>
        </p:spPr>
        <p:txBody>
          <a:bodyPr lIns="106409" tIns="53204" rIns="106409" bIns="53204">
            <a:spAutoFit/>
          </a:bodyPr>
          <a:lstStyle/>
          <a:p>
            <a:r>
              <a:rPr lang="zh-CN" altLang="en-US" sz="1600" dirty="0">
                <a:latin typeface="微软雅黑" pitchFamily="34" charset="-122"/>
                <a:ea typeface="微软雅黑" pitchFamily="34" charset="-122"/>
              </a:rPr>
              <a:t>抓住国家鼓励小手工业者联合起来机遇， 红豆前身应运而生</a:t>
            </a:r>
            <a:r>
              <a:rPr lang="zh-CN" altLang="en-US" sz="1600" dirty="0" smtClean="0">
                <a:latin typeface="微软雅黑" pitchFamily="34" charset="-122"/>
                <a:ea typeface="微软雅黑" pitchFamily="34" charset="-122"/>
              </a:rPr>
              <a:t>。</a:t>
            </a:r>
            <a:endParaRPr lang="zh-CN" altLang="en-US" dirty="0">
              <a:latin typeface="微软雅黑" pitchFamily="34" charset="-122"/>
              <a:ea typeface="微软雅黑" pitchFamily="34" charset="-122"/>
            </a:endParaRPr>
          </a:p>
        </p:txBody>
      </p:sp>
      <p:sp>
        <p:nvSpPr>
          <p:cNvPr id="49" name="矩形 48"/>
          <p:cNvSpPr/>
          <p:nvPr/>
        </p:nvSpPr>
        <p:spPr bwMode="auto">
          <a:xfrm>
            <a:off x="4082348" y="5062103"/>
            <a:ext cx="2505521" cy="742157"/>
          </a:xfrm>
          <a:prstGeom prst="rect">
            <a:avLst/>
          </a:prstGeom>
          <a:solidFill>
            <a:schemeClr val="bg1">
              <a:lumMod val="85000"/>
            </a:schemeClr>
          </a:solid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106409" tIns="53204" rIns="106409" bIns="53204"/>
          <a:lstStyle/>
          <a:p>
            <a:pPr>
              <a:buFont typeface="Arial" pitchFamily="34" charset="0"/>
              <a:buNone/>
              <a:defRPr/>
            </a:pPr>
            <a:endParaRPr lang="zh-CN" altLang="en-US">
              <a:solidFill>
                <a:schemeClr val="tx1"/>
              </a:solidFill>
              <a:latin typeface="Arial" pitchFamily="34" charset="0"/>
            </a:endParaRPr>
          </a:p>
        </p:txBody>
      </p:sp>
      <p:sp>
        <p:nvSpPr>
          <p:cNvPr id="50" name="矩形 82"/>
          <p:cNvSpPr>
            <a:spLocks noChangeArrowheads="1"/>
          </p:cNvSpPr>
          <p:nvPr/>
        </p:nvSpPr>
        <p:spPr bwMode="auto">
          <a:xfrm>
            <a:off x="3998163" y="5140127"/>
            <a:ext cx="2589038" cy="846111"/>
          </a:xfrm>
          <a:prstGeom prst="rect">
            <a:avLst/>
          </a:prstGeom>
          <a:noFill/>
          <a:ln w="9525">
            <a:noFill/>
            <a:miter lim="800000"/>
            <a:headEnd/>
            <a:tailEnd/>
          </a:ln>
        </p:spPr>
        <p:txBody>
          <a:bodyPr lIns="106409" tIns="53204" rIns="106409" bIns="53204">
            <a:spAutoFit/>
          </a:bodyPr>
          <a:lstStyle/>
          <a:p>
            <a:r>
              <a:rPr lang="zh-CN" altLang="en-US" sz="1600" dirty="0">
                <a:solidFill>
                  <a:srgbClr val="000000"/>
                </a:solidFill>
                <a:latin typeface="微软雅黑" pitchFamily="34" charset="-122"/>
                <a:ea typeface="微软雅黑" pitchFamily="34" charset="-122"/>
              </a:rPr>
              <a:t>抓住国家“走出去</a:t>
            </a:r>
            <a:r>
              <a:rPr lang="en-US" altLang="zh-CN" sz="1600" dirty="0">
                <a:solidFill>
                  <a:srgbClr val="000000"/>
                </a:solidFill>
                <a:latin typeface="微软雅黑" pitchFamily="34" charset="-122"/>
                <a:ea typeface="微软雅黑" pitchFamily="34" charset="-122"/>
              </a:rPr>
              <a:t>”</a:t>
            </a:r>
            <a:r>
              <a:rPr lang="zh-CN" altLang="en-US" sz="1600" dirty="0">
                <a:solidFill>
                  <a:srgbClr val="000000"/>
                </a:solidFill>
                <a:latin typeface="微软雅黑" pitchFamily="34" charset="-122"/>
                <a:ea typeface="微软雅黑" pitchFamily="34" charset="-122"/>
              </a:rPr>
              <a:t>机遇，柬埔寨创办经济开发区。</a:t>
            </a:r>
            <a:endParaRPr lang="zh-CN" altLang="en-US" sz="1600" dirty="0">
              <a:latin typeface="微软雅黑" pitchFamily="34" charset="-122"/>
              <a:ea typeface="微软雅黑" pitchFamily="34" charset="-122"/>
            </a:endParaRPr>
          </a:p>
        </p:txBody>
      </p:sp>
      <p:sp>
        <p:nvSpPr>
          <p:cNvPr id="51" name="矩形 50"/>
          <p:cNvSpPr/>
          <p:nvPr/>
        </p:nvSpPr>
        <p:spPr bwMode="auto">
          <a:xfrm>
            <a:off x="6860432" y="2144665"/>
            <a:ext cx="2505521" cy="742157"/>
          </a:xfrm>
          <a:prstGeom prst="rect">
            <a:avLst/>
          </a:prstGeom>
          <a:solidFill>
            <a:schemeClr val="bg1">
              <a:lumMod val="85000"/>
            </a:schemeClr>
          </a:solid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106409" tIns="53204" rIns="106409" bIns="53204"/>
          <a:lstStyle/>
          <a:p>
            <a:pPr>
              <a:buFont typeface="Arial" pitchFamily="34" charset="0"/>
              <a:buNone/>
              <a:defRPr/>
            </a:pPr>
            <a:endParaRPr lang="zh-CN" altLang="en-US">
              <a:solidFill>
                <a:schemeClr val="tx1"/>
              </a:solidFill>
              <a:latin typeface="Arial" pitchFamily="34" charset="0"/>
            </a:endParaRPr>
          </a:p>
        </p:txBody>
      </p:sp>
      <p:sp>
        <p:nvSpPr>
          <p:cNvPr id="52" name="TextBox 74"/>
          <p:cNvSpPr txBox="1">
            <a:spLocks noChangeArrowheads="1"/>
          </p:cNvSpPr>
          <p:nvPr/>
        </p:nvSpPr>
        <p:spPr bwMode="auto">
          <a:xfrm>
            <a:off x="6860432" y="2198420"/>
            <a:ext cx="2505521" cy="603964"/>
          </a:xfrm>
          <a:prstGeom prst="rect">
            <a:avLst/>
          </a:prstGeom>
          <a:noFill/>
          <a:ln w="9525">
            <a:noFill/>
            <a:miter lim="800000"/>
            <a:headEnd/>
            <a:tailEnd/>
          </a:ln>
        </p:spPr>
        <p:txBody>
          <a:bodyPr lIns="106409" tIns="53204" rIns="106409" bIns="53204">
            <a:spAutoFit/>
          </a:bodyPr>
          <a:lstStyle/>
          <a:p>
            <a:r>
              <a:rPr lang="zh-CN" altLang="en-US" sz="1600" dirty="0">
                <a:solidFill>
                  <a:srgbClr val="000000"/>
                </a:solidFill>
                <a:latin typeface="微软雅黑" pitchFamily="34" charset="-122"/>
                <a:ea typeface="微软雅黑" pitchFamily="34" charset="-122"/>
              </a:rPr>
              <a:t>抓住小平南方谈话机遇，成立企业集团</a:t>
            </a:r>
            <a:r>
              <a:rPr lang="zh-CN" altLang="en-US" sz="1600" dirty="0" smtClean="0">
                <a:solidFill>
                  <a:srgbClr val="000000"/>
                </a:solidFill>
                <a:latin typeface="微软雅黑" pitchFamily="34" charset="-122"/>
                <a:ea typeface="微软雅黑" pitchFamily="34" charset="-122"/>
              </a:rPr>
              <a:t>。</a:t>
            </a:r>
            <a:endParaRPr lang="zh-CN" altLang="en-US" dirty="0"/>
          </a:p>
        </p:txBody>
      </p:sp>
      <p:sp>
        <p:nvSpPr>
          <p:cNvPr id="55" name="矩形 54"/>
          <p:cNvSpPr/>
          <p:nvPr/>
        </p:nvSpPr>
        <p:spPr bwMode="auto">
          <a:xfrm>
            <a:off x="3998164" y="2060227"/>
            <a:ext cx="2505521" cy="742157"/>
          </a:xfrm>
          <a:prstGeom prst="rect">
            <a:avLst/>
          </a:prstGeom>
          <a:solidFill>
            <a:schemeClr val="bg1">
              <a:lumMod val="85000"/>
            </a:schemeClr>
          </a:solid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106409" tIns="53204" rIns="106409" bIns="53204"/>
          <a:lstStyle/>
          <a:p>
            <a:pPr>
              <a:buFont typeface="Arial" pitchFamily="34" charset="0"/>
              <a:buNone/>
              <a:defRPr/>
            </a:pPr>
            <a:endParaRPr lang="zh-CN" altLang="en-US">
              <a:solidFill>
                <a:schemeClr val="tx1"/>
              </a:solidFill>
              <a:latin typeface="Arial" pitchFamily="34" charset="0"/>
            </a:endParaRPr>
          </a:p>
        </p:txBody>
      </p:sp>
      <p:sp>
        <p:nvSpPr>
          <p:cNvPr id="56" name="TextBox 67"/>
          <p:cNvSpPr txBox="1">
            <a:spLocks noChangeArrowheads="1"/>
          </p:cNvSpPr>
          <p:nvPr/>
        </p:nvSpPr>
        <p:spPr bwMode="auto">
          <a:xfrm>
            <a:off x="3998164" y="2115300"/>
            <a:ext cx="2505521" cy="603964"/>
          </a:xfrm>
          <a:prstGeom prst="rect">
            <a:avLst/>
          </a:prstGeom>
          <a:noFill/>
          <a:ln w="9525">
            <a:noFill/>
            <a:miter lim="800000"/>
            <a:headEnd/>
            <a:tailEnd/>
          </a:ln>
        </p:spPr>
        <p:txBody>
          <a:bodyPr lIns="106409" tIns="53204" rIns="106409" bIns="53204">
            <a:spAutoFit/>
          </a:bodyPr>
          <a:lstStyle/>
          <a:p>
            <a:r>
              <a:rPr lang="zh-CN" altLang="en-US" sz="1600" dirty="0">
                <a:solidFill>
                  <a:srgbClr val="000000"/>
                </a:solidFill>
                <a:latin typeface="微软雅黑" pitchFamily="34" charset="-122"/>
                <a:ea typeface="微软雅黑" pitchFamily="34" charset="-122"/>
              </a:rPr>
              <a:t>抓住改革开放机遇，小厂连年翻番发展</a:t>
            </a:r>
            <a:r>
              <a:rPr lang="zh-CN" altLang="en-US" sz="1600" dirty="0" smtClean="0">
                <a:solidFill>
                  <a:srgbClr val="000000"/>
                </a:solidFill>
                <a:latin typeface="微软雅黑" pitchFamily="34" charset="-122"/>
                <a:ea typeface="微软雅黑" pitchFamily="34" charset="-122"/>
              </a:rPr>
              <a:t>。</a:t>
            </a:r>
            <a:endParaRPr lang="zh-CN" altLang="en-US" dirty="0"/>
          </a:p>
        </p:txBody>
      </p:sp>
      <p:sp>
        <p:nvSpPr>
          <p:cNvPr id="57" name="矩形 56"/>
          <p:cNvSpPr/>
          <p:nvPr/>
        </p:nvSpPr>
        <p:spPr bwMode="auto">
          <a:xfrm>
            <a:off x="1141464" y="5062103"/>
            <a:ext cx="2505521" cy="742157"/>
          </a:xfrm>
          <a:prstGeom prst="rect">
            <a:avLst/>
          </a:prstGeom>
          <a:solidFill>
            <a:schemeClr val="bg1">
              <a:lumMod val="85000"/>
            </a:schemeClr>
          </a:solid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106409" tIns="53204" rIns="106409" bIns="53204"/>
          <a:lstStyle/>
          <a:p>
            <a:pPr>
              <a:buFont typeface="Arial" pitchFamily="34" charset="0"/>
              <a:buNone/>
              <a:defRPr/>
            </a:pPr>
            <a:endParaRPr lang="zh-CN" altLang="en-US">
              <a:solidFill>
                <a:schemeClr val="tx1"/>
              </a:solidFill>
              <a:latin typeface="Arial" pitchFamily="34" charset="0"/>
            </a:endParaRPr>
          </a:p>
        </p:txBody>
      </p:sp>
      <p:sp>
        <p:nvSpPr>
          <p:cNvPr id="58" name="矩形 79"/>
          <p:cNvSpPr>
            <a:spLocks noChangeArrowheads="1"/>
          </p:cNvSpPr>
          <p:nvPr/>
        </p:nvSpPr>
        <p:spPr bwMode="auto">
          <a:xfrm>
            <a:off x="1224980" y="5140127"/>
            <a:ext cx="2338487" cy="846111"/>
          </a:xfrm>
          <a:prstGeom prst="rect">
            <a:avLst/>
          </a:prstGeom>
          <a:noFill/>
          <a:ln w="9525">
            <a:noFill/>
            <a:miter lim="800000"/>
            <a:headEnd/>
            <a:tailEnd/>
          </a:ln>
        </p:spPr>
        <p:txBody>
          <a:bodyPr lIns="106409" tIns="53204" rIns="106409" bIns="53204">
            <a:spAutoFit/>
          </a:bodyPr>
          <a:lstStyle/>
          <a:p>
            <a:r>
              <a:rPr lang="zh-CN" altLang="en-US" sz="1600" dirty="0">
                <a:solidFill>
                  <a:srgbClr val="000000"/>
                </a:solidFill>
                <a:latin typeface="微软雅黑" pitchFamily="34" charset="-122"/>
                <a:ea typeface="微软雅黑" pitchFamily="34" charset="-122"/>
              </a:rPr>
              <a:t>抓住资本市场进一步开放机遇，红豆股票上市。</a:t>
            </a:r>
          </a:p>
        </p:txBody>
      </p:sp>
      <p:sp>
        <p:nvSpPr>
          <p:cNvPr id="59" name="矩形 58"/>
          <p:cNvSpPr/>
          <p:nvPr/>
        </p:nvSpPr>
        <p:spPr bwMode="auto">
          <a:xfrm>
            <a:off x="7048809" y="5062104"/>
            <a:ext cx="2505521" cy="742156"/>
          </a:xfrm>
          <a:prstGeom prst="rect">
            <a:avLst/>
          </a:prstGeom>
          <a:solidFill>
            <a:schemeClr val="bg1">
              <a:lumMod val="85000"/>
            </a:schemeClr>
          </a:solid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lIns="106409" tIns="53204" rIns="106409" bIns="53204"/>
          <a:lstStyle/>
          <a:p>
            <a:pPr>
              <a:buFont typeface="Arial" pitchFamily="34" charset="0"/>
              <a:buNone/>
              <a:defRPr/>
            </a:pPr>
            <a:endParaRPr lang="zh-CN" altLang="en-US">
              <a:solidFill>
                <a:schemeClr val="tx1"/>
              </a:solidFill>
              <a:latin typeface="Arial" pitchFamily="34" charset="0"/>
            </a:endParaRPr>
          </a:p>
        </p:txBody>
      </p:sp>
      <p:sp>
        <p:nvSpPr>
          <p:cNvPr id="60" name="矩形 82"/>
          <p:cNvSpPr>
            <a:spLocks noChangeArrowheads="1"/>
          </p:cNvSpPr>
          <p:nvPr/>
        </p:nvSpPr>
        <p:spPr bwMode="auto">
          <a:xfrm>
            <a:off x="7132327" y="5140127"/>
            <a:ext cx="2422004" cy="846111"/>
          </a:xfrm>
          <a:prstGeom prst="rect">
            <a:avLst/>
          </a:prstGeom>
          <a:noFill/>
          <a:ln w="9525">
            <a:noFill/>
            <a:miter lim="800000"/>
            <a:headEnd/>
            <a:tailEnd/>
          </a:ln>
        </p:spPr>
        <p:txBody>
          <a:bodyPr lIns="106409" tIns="53204" rIns="106409" bIns="53204">
            <a:spAutoFit/>
          </a:bodyPr>
          <a:lstStyle/>
          <a:p>
            <a:r>
              <a:rPr lang="zh-CN" altLang="en-US" sz="1600" dirty="0">
                <a:solidFill>
                  <a:srgbClr val="000000"/>
                </a:solidFill>
                <a:latin typeface="微软雅黑" pitchFamily="34" charset="-122"/>
                <a:ea typeface="微软雅黑" pitchFamily="34" charset="-122"/>
              </a:rPr>
              <a:t>抓住科学发展生态产业机遇，红豆杉绿色产业。</a:t>
            </a:r>
            <a:endParaRPr lang="zh-CN" altLang="en-US" sz="160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G盘\2017\2017.04\2017西港特区宣传册\画册内容及素材\第三章打造·和谐共赢样板园区\中柬友谊的桥梁\图书馆.jpg"/>
          <p:cNvPicPr>
            <a:picLocks noGrp="1" noChangeAspect="1" noChangeArrowheads="1"/>
          </p:cNvPicPr>
          <p:nvPr>
            <p:ph idx="1"/>
          </p:nvPr>
        </p:nvPicPr>
        <p:blipFill>
          <a:blip r:embed="rId2" cstate="print"/>
          <a:srcRect l="26253" r="24830" b="34907"/>
          <a:stretch>
            <a:fillRect/>
          </a:stretch>
        </p:blipFill>
        <p:spPr bwMode="auto">
          <a:xfrm>
            <a:off x="4734645" y="0"/>
            <a:ext cx="5955580" cy="5943600"/>
          </a:xfrm>
          <a:prstGeom prst="rect">
            <a:avLst/>
          </a:prstGeom>
          <a:noFill/>
        </p:spPr>
      </p:pic>
      <p:sp>
        <p:nvSpPr>
          <p:cNvPr id="6" name="矩形 5"/>
          <p:cNvSpPr/>
          <p:nvPr/>
        </p:nvSpPr>
        <p:spPr>
          <a:xfrm>
            <a:off x="4734647" y="-559767"/>
            <a:ext cx="720080" cy="6912769"/>
          </a:xfrm>
          <a:prstGeom prst="rect">
            <a:avLst/>
          </a:prstGeom>
          <a:solidFill>
            <a:srgbClr val="FFFFFF">
              <a:alpha val="7098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lIns="106409" tIns="53204" rIns="106409" bIns="53204" anchor="ctr"/>
          <a:lstStyle/>
          <a:p>
            <a:pPr algn="just">
              <a:spcBef>
                <a:spcPts val="698"/>
              </a:spcBef>
            </a:pPr>
            <a:endParaRPr lang="zh-CN" altLang="en-US" sz="2400" b="1" dirty="0">
              <a:solidFill>
                <a:srgbClr val="0000FF"/>
              </a:solidFill>
              <a:latin typeface="华文中宋" pitchFamily="2" charset="-122"/>
              <a:ea typeface="华文中宋" pitchFamily="2" charset="-122"/>
            </a:endParaRPr>
          </a:p>
        </p:txBody>
      </p:sp>
      <p:sp>
        <p:nvSpPr>
          <p:cNvPr id="5" name="TextBox 4"/>
          <p:cNvSpPr txBox="1"/>
          <p:nvPr/>
        </p:nvSpPr>
        <p:spPr>
          <a:xfrm>
            <a:off x="664592" y="664369"/>
            <a:ext cx="3096344" cy="3965188"/>
          </a:xfrm>
          <a:prstGeom prst="rect">
            <a:avLst/>
          </a:prstGeom>
          <a:noFill/>
        </p:spPr>
        <p:txBody>
          <a:bodyPr wrap="square" rtlCol="0">
            <a:spAutoFit/>
          </a:bodyPr>
          <a:lstStyle/>
          <a:p>
            <a:pPr algn="just">
              <a:spcBef>
                <a:spcPts val="698"/>
              </a:spcBef>
            </a:pPr>
            <a:r>
              <a:rPr lang="zh-CN" altLang="zh-CN" sz="2400" b="1" dirty="0" smtClean="0">
                <a:solidFill>
                  <a:schemeClr val="tx1">
                    <a:lumMod val="75000"/>
                    <a:lumOff val="25000"/>
                  </a:schemeClr>
                </a:solidFill>
                <a:latin typeface="微软雅黑" pitchFamily="34" charset="-122"/>
                <a:ea typeface="微软雅黑" pitchFamily="34" charset="-122"/>
              </a:rPr>
              <a:t>利用业余时间，在邻近的学校义务教授中文</a:t>
            </a:r>
            <a:r>
              <a:rPr lang="zh-CN" altLang="en-US" sz="2400" b="1" dirty="0" smtClean="0">
                <a:solidFill>
                  <a:schemeClr val="tx1">
                    <a:lumMod val="75000"/>
                    <a:lumOff val="25000"/>
                  </a:schemeClr>
                </a:solidFill>
                <a:latin typeface="微软雅黑" pitchFamily="34" charset="-122"/>
                <a:ea typeface="微软雅黑" pitchFamily="34" charset="-122"/>
              </a:rPr>
              <a:t>，学生毕业后在区内</a:t>
            </a:r>
            <a:r>
              <a:rPr lang="zh-CN" altLang="zh-CN" sz="2400" b="1" dirty="0" smtClean="0">
                <a:solidFill>
                  <a:schemeClr val="tx1">
                    <a:lumMod val="75000"/>
                    <a:lumOff val="25000"/>
                  </a:schemeClr>
                </a:solidFill>
                <a:latin typeface="微软雅黑" pitchFamily="34" charset="-122"/>
                <a:ea typeface="微软雅黑" pitchFamily="34" charset="-122"/>
              </a:rPr>
              <a:t>担任“白领”</a:t>
            </a:r>
            <a:r>
              <a:rPr lang="zh-CN" altLang="en-US" sz="2400" b="1" dirty="0" smtClean="0">
                <a:solidFill>
                  <a:schemeClr val="tx1">
                    <a:lumMod val="75000"/>
                    <a:lumOff val="25000"/>
                  </a:schemeClr>
                </a:solidFill>
                <a:latin typeface="微软雅黑" pitchFamily="34" charset="-122"/>
                <a:ea typeface="微软雅黑" pitchFamily="34" charset="-122"/>
              </a:rPr>
              <a:t>；</a:t>
            </a:r>
            <a:endParaRPr lang="en-US" altLang="zh-CN" sz="2400" b="1" dirty="0" smtClean="0">
              <a:solidFill>
                <a:schemeClr val="tx1">
                  <a:lumMod val="75000"/>
                  <a:lumOff val="25000"/>
                </a:schemeClr>
              </a:solidFill>
              <a:latin typeface="微软雅黑" pitchFamily="34" charset="-122"/>
              <a:ea typeface="微软雅黑" pitchFamily="34" charset="-122"/>
            </a:endParaRPr>
          </a:p>
          <a:p>
            <a:pPr algn="just">
              <a:spcBef>
                <a:spcPts val="698"/>
              </a:spcBef>
            </a:pPr>
            <a:r>
              <a:rPr lang="zh-CN" altLang="zh-CN" sz="2400" b="1" dirty="0" smtClean="0">
                <a:solidFill>
                  <a:schemeClr val="tx1">
                    <a:lumMod val="75000"/>
                    <a:lumOff val="25000"/>
                  </a:schemeClr>
                </a:solidFill>
                <a:latin typeface="微软雅黑" pitchFamily="34" charset="-122"/>
                <a:ea typeface="微软雅黑" pitchFamily="34" charset="-122"/>
              </a:rPr>
              <a:t>资助柬埔寨优秀青年到中国红豆大学及无锡商院深造；</a:t>
            </a:r>
            <a:endParaRPr lang="en-US" altLang="zh-CN" sz="2400" b="1" dirty="0" smtClean="0">
              <a:solidFill>
                <a:schemeClr val="tx1">
                  <a:lumMod val="75000"/>
                  <a:lumOff val="25000"/>
                </a:schemeClr>
              </a:solidFill>
              <a:latin typeface="微软雅黑" pitchFamily="34" charset="-122"/>
              <a:ea typeface="微软雅黑" pitchFamily="34" charset="-122"/>
            </a:endParaRPr>
          </a:p>
          <a:p>
            <a:pPr algn="just">
              <a:spcBef>
                <a:spcPts val="698"/>
              </a:spcBef>
            </a:pPr>
            <a:r>
              <a:rPr lang="zh-CN" altLang="zh-CN" sz="2400" b="1" dirty="0" smtClean="0">
                <a:solidFill>
                  <a:schemeClr val="tx1">
                    <a:lumMod val="75000"/>
                    <a:lumOff val="25000"/>
                  </a:schemeClr>
                </a:solidFill>
                <a:latin typeface="微软雅黑" pitchFamily="34" charset="-122"/>
                <a:ea typeface="微软雅黑" pitchFamily="34" charset="-122"/>
              </a:rPr>
              <a:t>联合无锡商院共同开展培训工作，已有</a:t>
            </a:r>
            <a:r>
              <a:rPr lang="en-US" altLang="zh-CN" sz="2400" b="1" dirty="0" smtClean="0">
                <a:solidFill>
                  <a:srgbClr val="C00000"/>
                </a:solidFill>
                <a:latin typeface="微软雅黑" pitchFamily="34" charset="-122"/>
                <a:ea typeface="微软雅黑" pitchFamily="34" charset="-122"/>
              </a:rPr>
              <a:t>2.55</a:t>
            </a:r>
            <a:r>
              <a:rPr lang="zh-CN" altLang="zh-CN" sz="2400" b="1" dirty="0" smtClean="0">
                <a:solidFill>
                  <a:srgbClr val="C00000"/>
                </a:solidFill>
                <a:latin typeface="微软雅黑" pitchFamily="34" charset="-122"/>
                <a:ea typeface="微软雅黑" pitchFamily="34" charset="-122"/>
              </a:rPr>
              <a:t>万</a:t>
            </a:r>
            <a:r>
              <a:rPr lang="zh-CN" altLang="zh-CN" sz="2400" b="1" dirty="0" smtClean="0">
                <a:solidFill>
                  <a:schemeClr val="tx1">
                    <a:lumMod val="75000"/>
                    <a:lumOff val="25000"/>
                  </a:schemeClr>
                </a:solidFill>
                <a:latin typeface="微软雅黑" pitchFamily="34" charset="-122"/>
                <a:ea typeface="微软雅黑" pitchFamily="34" charset="-122"/>
              </a:rPr>
              <a:t>人次接受培训。</a:t>
            </a:r>
            <a:endParaRPr lang="zh-CN" altLang="en-US" dirty="0"/>
          </a:p>
        </p:txBody>
      </p:sp>
      <p:sp>
        <p:nvSpPr>
          <p:cNvPr id="8" name="TextBox 7"/>
          <p:cNvSpPr txBox="1"/>
          <p:nvPr/>
        </p:nvSpPr>
        <p:spPr>
          <a:xfrm>
            <a:off x="8441456" y="5438383"/>
            <a:ext cx="2304256" cy="338554"/>
          </a:xfrm>
          <a:prstGeom prst="rect">
            <a:avLst/>
          </a:prstGeom>
          <a:noFill/>
        </p:spPr>
        <p:txBody>
          <a:bodyPr wrap="square" rtlCol="0">
            <a:spAutoFit/>
          </a:bodyPr>
          <a:lstStyle/>
          <a:p>
            <a:r>
              <a:rPr lang="zh-CN" altLang="en-US" sz="1600" b="1" dirty="0" smtClean="0">
                <a:effectLst>
                  <a:outerShdw blurRad="38100" dist="38100" dir="2700000" algn="tl">
                    <a:srgbClr val="000000">
                      <a:alpha val="43137"/>
                    </a:srgbClr>
                  </a:outerShdw>
                </a:effectLst>
                <a:latin typeface="微软雅黑" pitchFamily="34" charset="-122"/>
                <a:ea typeface="微软雅黑" pitchFamily="34" charset="-122"/>
              </a:rPr>
              <a:t>特区内的无锡图书馆</a:t>
            </a:r>
            <a:endParaRPr lang="zh-CN" altLang="en-US" sz="1600" b="1" dirty="0">
              <a:effectLst>
                <a:outerShdw blurRad="38100" dist="38100" dir="2700000" algn="tl">
                  <a:srgbClr val="000000">
                    <a:alpha val="43137"/>
                  </a:srgbClr>
                </a:outerShdw>
              </a:effectLst>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8370" name="Picture 2" descr="E:\G盘\2017\2017.04\2017西港特区宣传册\画册内容及素材\第三章打造·和谐共赢样板园区\社会责任，八方共赢\在默德朗乡小学义务教学中文.jpg"/>
          <p:cNvPicPr>
            <a:picLocks noChangeArrowheads="1"/>
          </p:cNvPicPr>
          <p:nvPr/>
        </p:nvPicPr>
        <p:blipFill>
          <a:blip r:embed="rId3" cstate="print"/>
          <a:srcRect t="10825" b="11990"/>
          <a:stretch>
            <a:fillRect/>
          </a:stretch>
        </p:blipFill>
        <p:spPr bwMode="auto">
          <a:xfrm>
            <a:off x="1504112" y="866526"/>
            <a:ext cx="3630188" cy="1886065"/>
          </a:xfrm>
          <a:prstGeom prst="rect">
            <a:avLst/>
          </a:prstGeom>
          <a:ln>
            <a:noFill/>
          </a:ln>
          <a:effectLst>
            <a:outerShdw blurRad="190500" algn="tl" rotWithShape="0">
              <a:srgbClr val="000000">
                <a:alpha val="70000"/>
              </a:srgbClr>
            </a:outerShdw>
          </a:effectLst>
        </p:spPr>
      </p:pic>
      <p:pic>
        <p:nvPicPr>
          <p:cNvPr id="58371" name="Picture 3" descr="E:\G盘\2017\2017.04\2017西港特区宣传册\画册内容及素材\第三章打造·和谐共赢样板园区\社会责任，八方共赢\2015年，资助9位柬埔寨留学生.JPG"/>
          <p:cNvPicPr>
            <a:picLocks noChangeArrowheads="1"/>
          </p:cNvPicPr>
          <p:nvPr/>
        </p:nvPicPr>
        <p:blipFill>
          <a:blip r:embed="rId4" cstate="print"/>
          <a:srcRect l="13335" t="10311" r="3989" b="16170"/>
          <a:stretch>
            <a:fillRect/>
          </a:stretch>
        </p:blipFill>
        <p:spPr bwMode="auto">
          <a:xfrm>
            <a:off x="1528688" y="3331540"/>
            <a:ext cx="3630188" cy="1886065"/>
          </a:xfrm>
          <a:prstGeom prst="rect">
            <a:avLst/>
          </a:prstGeom>
          <a:ln>
            <a:noFill/>
          </a:ln>
          <a:effectLst>
            <a:outerShdw blurRad="190500" algn="tl" rotWithShape="0">
              <a:srgbClr val="000000">
                <a:alpha val="70000"/>
              </a:srgbClr>
            </a:outerShdw>
          </a:effectLst>
        </p:spPr>
      </p:pic>
      <p:pic>
        <p:nvPicPr>
          <p:cNvPr id="58372" name="Picture 4" descr="E:\G盘\2017\2017.04\2017西港特区宣传册\画册内容及素材\第三章打造·和谐共赢样板园区\社会责任，八方共赢\学生们在西港特区公司捐资修建的学校里上课.JPG"/>
          <p:cNvPicPr>
            <a:picLocks noChangeArrowheads="1"/>
          </p:cNvPicPr>
          <p:nvPr/>
        </p:nvPicPr>
        <p:blipFill>
          <a:blip r:embed="rId5" cstate="print"/>
          <a:srcRect t="12300"/>
          <a:stretch>
            <a:fillRect/>
          </a:stretch>
        </p:blipFill>
        <p:spPr bwMode="auto">
          <a:xfrm>
            <a:off x="5671589" y="866526"/>
            <a:ext cx="3630188" cy="1886065"/>
          </a:xfrm>
          <a:prstGeom prst="rect">
            <a:avLst/>
          </a:prstGeom>
          <a:ln>
            <a:noFill/>
          </a:ln>
          <a:effectLst>
            <a:outerShdw blurRad="190500" algn="tl" rotWithShape="0">
              <a:srgbClr val="000000">
                <a:alpha val="70000"/>
              </a:srgbClr>
            </a:outerShdw>
          </a:effectLst>
        </p:spPr>
      </p:pic>
      <p:sp>
        <p:nvSpPr>
          <p:cNvPr id="7" name="TextBox 6"/>
          <p:cNvSpPr txBox="1"/>
          <p:nvPr/>
        </p:nvSpPr>
        <p:spPr>
          <a:xfrm>
            <a:off x="2419882" y="5237676"/>
            <a:ext cx="2504309" cy="353668"/>
          </a:xfrm>
          <a:prstGeom prst="rect">
            <a:avLst/>
          </a:prstGeom>
          <a:noFill/>
        </p:spPr>
        <p:txBody>
          <a:bodyPr wrap="square" lIns="106409" tIns="53204" rIns="106409" bIns="53204" rtlCol="0">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资助柬埔寨留学生</a:t>
            </a:r>
            <a:endParaRPr lang="zh-CN" altLang="en-US" sz="1600" b="1" dirty="0">
              <a:solidFill>
                <a:schemeClr val="tx1">
                  <a:lumMod val="75000"/>
                  <a:lumOff val="25000"/>
                </a:schemeClr>
              </a:solidFill>
              <a:latin typeface="微软雅黑" pitchFamily="34" charset="-122"/>
              <a:ea typeface="微软雅黑" pitchFamily="34" charset="-122"/>
            </a:endParaRPr>
          </a:p>
        </p:txBody>
      </p:sp>
      <p:sp>
        <p:nvSpPr>
          <p:cNvPr id="8" name="TextBox 7"/>
          <p:cNvSpPr txBox="1"/>
          <p:nvPr/>
        </p:nvSpPr>
        <p:spPr>
          <a:xfrm>
            <a:off x="6860432" y="2830981"/>
            <a:ext cx="1431134" cy="353668"/>
          </a:xfrm>
          <a:prstGeom prst="rect">
            <a:avLst/>
          </a:prstGeom>
          <a:noFill/>
        </p:spPr>
        <p:txBody>
          <a:bodyPr wrap="square" lIns="106409" tIns="53204" rIns="106409" bIns="53204" rtlCol="0">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捐建学校</a:t>
            </a:r>
            <a:endParaRPr lang="zh-CN" altLang="en-US" sz="1600" b="1" dirty="0">
              <a:solidFill>
                <a:schemeClr val="tx1">
                  <a:lumMod val="75000"/>
                  <a:lumOff val="25000"/>
                </a:schemeClr>
              </a:solidFill>
              <a:latin typeface="微软雅黑" pitchFamily="34" charset="-122"/>
              <a:ea typeface="微软雅黑" pitchFamily="34" charset="-122"/>
            </a:endParaRPr>
          </a:p>
        </p:txBody>
      </p:sp>
      <p:sp>
        <p:nvSpPr>
          <p:cNvPr id="9" name="矩形 8"/>
          <p:cNvSpPr/>
          <p:nvPr/>
        </p:nvSpPr>
        <p:spPr>
          <a:xfrm>
            <a:off x="1905730" y="2830981"/>
            <a:ext cx="3367374" cy="353668"/>
          </a:xfrm>
          <a:prstGeom prst="rect">
            <a:avLst/>
          </a:prstGeom>
        </p:spPr>
        <p:txBody>
          <a:bodyPr wrap="square" lIns="106409" tIns="53204" rIns="106409" bIns="53204">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在默德朗乡小学义务教学中文</a:t>
            </a:r>
            <a:endParaRPr lang="zh-CN" altLang="en-US" sz="1600" b="1" dirty="0">
              <a:solidFill>
                <a:schemeClr val="tx1">
                  <a:lumMod val="75000"/>
                  <a:lumOff val="25000"/>
                </a:schemeClr>
              </a:solidFill>
              <a:latin typeface="微软雅黑" pitchFamily="34" charset="-122"/>
              <a:ea typeface="微软雅黑" pitchFamily="34" charset="-122"/>
            </a:endParaRPr>
          </a:p>
        </p:txBody>
      </p:sp>
      <p:pic>
        <p:nvPicPr>
          <p:cNvPr id="10" name="Picture 7" descr="E:\G盘\2017\2017.04\2017西港特区宣传册\画册内容及素材\第三章打造·和谐共赢样板园区\社会责任，八方共赢\开展结对帮扶活动.JPG"/>
          <p:cNvPicPr>
            <a:picLocks noChangeArrowheads="1"/>
          </p:cNvPicPr>
          <p:nvPr/>
        </p:nvPicPr>
        <p:blipFill>
          <a:blip r:embed="rId6" cstate="print"/>
          <a:srcRect t="21407" b="7990"/>
          <a:stretch>
            <a:fillRect/>
          </a:stretch>
        </p:blipFill>
        <p:spPr bwMode="auto">
          <a:xfrm>
            <a:off x="5671589" y="3326252"/>
            <a:ext cx="3630188" cy="1886622"/>
          </a:xfrm>
          <a:prstGeom prst="rect">
            <a:avLst/>
          </a:prstGeom>
          <a:ln>
            <a:noFill/>
          </a:ln>
          <a:effectLst>
            <a:outerShdw blurRad="190500" algn="tl" rotWithShape="0">
              <a:srgbClr val="000000">
                <a:alpha val="70000"/>
              </a:srgbClr>
            </a:outerShdw>
          </a:effectLst>
        </p:spPr>
      </p:pic>
      <p:sp>
        <p:nvSpPr>
          <p:cNvPr id="11" name="矩形 10"/>
          <p:cNvSpPr/>
          <p:nvPr/>
        </p:nvSpPr>
        <p:spPr>
          <a:xfrm>
            <a:off x="6523695" y="5237676"/>
            <a:ext cx="1856371" cy="353668"/>
          </a:xfrm>
          <a:prstGeom prst="rect">
            <a:avLst/>
          </a:prstGeom>
        </p:spPr>
        <p:txBody>
          <a:bodyPr wrap="none" lIns="106409" tIns="53204" rIns="106409" bIns="53204">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开展结对帮扶活动</a:t>
            </a:r>
            <a:endParaRPr lang="zh-CN" altLang="en-US" sz="1600"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Administrator\Desktop\西港特区材料\微信图片_20180404150619.jpg"/>
          <p:cNvPicPr>
            <a:picLocks noChangeAspect="1" noChangeArrowheads="1"/>
          </p:cNvPicPr>
          <p:nvPr/>
        </p:nvPicPr>
        <p:blipFill>
          <a:blip r:embed="rId2" cstate="print"/>
          <a:srcRect/>
          <a:stretch>
            <a:fillRect/>
          </a:stretch>
        </p:blipFill>
        <p:spPr bwMode="auto">
          <a:xfrm>
            <a:off x="0" y="-199727"/>
            <a:ext cx="6497240" cy="9410375"/>
          </a:xfrm>
          <a:prstGeom prst="rect">
            <a:avLst/>
          </a:prstGeom>
          <a:noFill/>
        </p:spPr>
      </p:pic>
      <p:sp>
        <p:nvSpPr>
          <p:cNvPr id="9" name="矩形 2"/>
          <p:cNvSpPr/>
          <p:nvPr/>
        </p:nvSpPr>
        <p:spPr>
          <a:xfrm rot="10800000" flipH="1" flipV="1">
            <a:off x="2104752" y="0"/>
            <a:ext cx="8585473" cy="6858000"/>
          </a:xfrm>
          <a:custGeom>
            <a:avLst/>
            <a:gdLst/>
            <a:ahLst/>
            <a:cxnLst/>
            <a:rect l="l" t="t" r="r" b="b"/>
            <a:pathLst>
              <a:path w="6330462" h="5143500">
                <a:moveTo>
                  <a:pt x="3157515" y="0"/>
                </a:moveTo>
                <a:lnTo>
                  <a:pt x="6330462" y="0"/>
                </a:lnTo>
                <a:lnTo>
                  <a:pt x="6330462" y="5143500"/>
                </a:lnTo>
                <a:lnTo>
                  <a:pt x="3157515" y="5143500"/>
                </a:lnTo>
                <a:lnTo>
                  <a:pt x="0" y="5143500"/>
                </a:lnTo>
                <a:close/>
              </a:path>
            </a:pathLst>
          </a:cu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dirty="0"/>
          </a:p>
        </p:txBody>
      </p:sp>
      <p:sp>
        <p:nvSpPr>
          <p:cNvPr id="6" name="TextBox 5"/>
          <p:cNvSpPr txBox="1"/>
          <p:nvPr/>
        </p:nvSpPr>
        <p:spPr>
          <a:xfrm>
            <a:off x="5921176" y="1024409"/>
            <a:ext cx="4032448" cy="2677656"/>
          </a:xfrm>
          <a:prstGeom prst="rect">
            <a:avLst/>
          </a:prstGeom>
          <a:noFill/>
          <a:ln w="19050">
            <a:solidFill>
              <a:srgbClr val="C00000"/>
            </a:solidFill>
          </a:ln>
        </p:spPr>
        <p:txBody>
          <a:bodyPr wrap="square" rtlCol="0">
            <a:spAutoFit/>
          </a:bodyPr>
          <a:lstStyle/>
          <a:p>
            <a:pPr algn="just">
              <a:spcBef>
                <a:spcPts val="698"/>
              </a:spcBef>
            </a:pPr>
            <a:r>
              <a:rPr lang="en-US" altLang="zh-CN" sz="2400" b="1" dirty="0" smtClean="0">
                <a:solidFill>
                  <a:schemeClr val="tx1">
                    <a:lumMod val="75000"/>
                    <a:lumOff val="25000"/>
                  </a:schemeClr>
                </a:solidFill>
                <a:latin typeface="微软雅黑" pitchFamily="34" charset="-122"/>
                <a:ea typeface="微软雅黑" pitchFamily="34" charset="-122"/>
              </a:rPr>
              <a:t>2016</a:t>
            </a:r>
            <a:r>
              <a:rPr lang="zh-CN" altLang="en-US" sz="2400" b="1" dirty="0" smtClean="0">
                <a:solidFill>
                  <a:schemeClr val="tx1">
                    <a:lumMod val="75000"/>
                    <a:lumOff val="25000"/>
                  </a:schemeClr>
                </a:solidFill>
                <a:latin typeface="微软雅黑" pitchFamily="34" charset="-122"/>
                <a:ea typeface="微软雅黑" pitchFamily="34" charset="-122"/>
              </a:rPr>
              <a:t>年</a:t>
            </a:r>
            <a:r>
              <a:rPr lang="en-US" altLang="zh-CN" sz="2400" b="1" dirty="0" smtClean="0">
                <a:solidFill>
                  <a:schemeClr val="tx1">
                    <a:lumMod val="75000"/>
                    <a:lumOff val="25000"/>
                  </a:schemeClr>
                </a:solidFill>
                <a:latin typeface="微软雅黑" pitchFamily="34" charset="-122"/>
                <a:ea typeface="微软雅黑" pitchFamily="34" charset="-122"/>
              </a:rPr>
              <a:t>10</a:t>
            </a:r>
            <a:r>
              <a:rPr lang="zh-CN" altLang="en-US" sz="2400" b="1" dirty="0" smtClean="0">
                <a:solidFill>
                  <a:schemeClr val="tx1">
                    <a:lumMod val="75000"/>
                    <a:lumOff val="25000"/>
                  </a:schemeClr>
                </a:solidFill>
                <a:latin typeface="微软雅黑" pitchFamily="34" charset="-122"/>
                <a:ea typeface="微软雅黑" pitchFamily="34" charset="-122"/>
              </a:rPr>
              <a:t>月</a:t>
            </a:r>
            <a:r>
              <a:rPr lang="en-US" altLang="zh-CN" sz="2400" b="1" dirty="0" smtClean="0">
                <a:solidFill>
                  <a:schemeClr val="tx1">
                    <a:lumMod val="75000"/>
                    <a:lumOff val="25000"/>
                  </a:schemeClr>
                </a:solidFill>
                <a:latin typeface="微软雅黑" pitchFamily="34" charset="-122"/>
                <a:ea typeface="微软雅黑" pitchFamily="34" charset="-122"/>
              </a:rPr>
              <a:t>12</a:t>
            </a:r>
            <a:r>
              <a:rPr lang="zh-CN" altLang="en-US" sz="2400" b="1" dirty="0" smtClean="0">
                <a:solidFill>
                  <a:schemeClr val="tx1">
                    <a:lumMod val="75000"/>
                    <a:lumOff val="25000"/>
                  </a:schemeClr>
                </a:solidFill>
                <a:latin typeface="微软雅黑" pitchFamily="34" charset="-122"/>
                <a:ea typeface="微软雅黑" pitchFamily="34" charset="-122"/>
              </a:rPr>
              <a:t>日，</a:t>
            </a:r>
            <a:r>
              <a:rPr lang="zh-CN" altLang="zh-CN" sz="2400" b="1" dirty="0" smtClean="0">
                <a:solidFill>
                  <a:schemeClr val="tx1">
                    <a:lumMod val="75000"/>
                    <a:lumOff val="25000"/>
                  </a:schemeClr>
                </a:solidFill>
                <a:latin typeface="微软雅黑" pitchFamily="34" charset="-122"/>
                <a:ea typeface="微软雅黑" pitchFamily="34" charset="-122"/>
              </a:rPr>
              <a:t>国家主席习近平在《柬埔寨之光》报发表</a:t>
            </a:r>
            <a:r>
              <a:rPr lang="zh-CN" altLang="en-US" sz="2400" b="1" dirty="0" smtClean="0">
                <a:solidFill>
                  <a:schemeClr val="tx1">
                    <a:lumMod val="75000"/>
                    <a:lumOff val="25000"/>
                  </a:schemeClr>
                </a:solidFill>
                <a:latin typeface="微软雅黑" pitchFamily="34" charset="-122"/>
                <a:ea typeface="微软雅黑" pitchFamily="34" charset="-122"/>
              </a:rPr>
              <a:t>署名文章</a:t>
            </a:r>
            <a:r>
              <a:rPr lang="zh-CN" altLang="zh-CN" sz="2400" b="1" dirty="0" smtClean="0">
                <a:solidFill>
                  <a:schemeClr val="tx1">
                    <a:lumMod val="75000"/>
                    <a:lumOff val="25000"/>
                  </a:schemeClr>
                </a:solidFill>
                <a:latin typeface="微软雅黑" pitchFamily="34" charset="-122"/>
                <a:ea typeface="微软雅黑" pitchFamily="34" charset="-122"/>
              </a:rPr>
              <a:t>《做肝胆相照的好邻居、真朋友》中指出，</a:t>
            </a:r>
            <a:r>
              <a:rPr lang="zh-CN" altLang="zh-CN" sz="2400" b="1" dirty="0" smtClean="0">
                <a:solidFill>
                  <a:srgbClr val="C00000"/>
                </a:solidFill>
                <a:latin typeface="微软雅黑" pitchFamily="34" charset="-122"/>
                <a:ea typeface="微软雅黑" pitchFamily="34" charset="-122"/>
              </a:rPr>
              <a:t>“蓬勃发展的西哈努克港经济特区是中柬务实合作的样板”</a:t>
            </a:r>
            <a:r>
              <a:rPr lang="zh-CN" altLang="zh-CN" sz="2400" b="1" dirty="0" smtClean="0">
                <a:solidFill>
                  <a:schemeClr val="tx1">
                    <a:lumMod val="75000"/>
                    <a:lumOff val="25000"/>
                  </a:schemeClr>
                </a:solidFill>
                <a:latin typeface="微软雅黑" pitchFamily="34" charset="-122"/>
                <a:ea typeface="微软雅黑" pitchFamily="34" charset="-122"/>
              </a:rPr>
              <a:t>。</a:t>
            </a:r>
            <a:endParaRPr lang="zh-CN" altLang="en-US" dirty="0">
              <a:solidFill>
                <a:schemeClr val="tx1">
                  <a:lumMod val="75000"/>
                  <a:lumOff val="25000"/>
                </a:schemeClr>
              </a:solidFill>
              <a:latin typeface="微软雅黑" pitchFamily="34" charset="-122"/>
              <a:ea typeface="微软雅黑" pitchFamily="34" charset="-122"/>
            </a:endParaRPr>
          </a:p>
        </p:txBody>
      </p:sp>
      <p:sp>
        <p:nvSpPr>
          <p:cNvPr id="7" name="TextBox 6"/>
          <p:cNvSpPr txBox="1"/>
          <p:nvPr/>
        </p:nvSpPr>
        <p:spPr>
          <a:xfrm>
            <a:off x="4120976" y="4048745"/>
            <a:ext cx="5832648" cy="1569660"/>
          </a:xfrm>
          <a:prstGeom prst="rect">
            <a:avLst/>
          </a:prstGeom>
          <a:noFill/>
          <a:ln w="19050">
            <a:solidFill>
              <a:srgbClr val="C00000"/>
            </a:solidFill>
          </a:ln>
        </p:spPr>
        <p:txBody>
          <a:bodyPr wrap="square" rtlCol="0">
            <a:spAutoFit/>
          </a:bodyPr>
          <a:lstStyle/>
          <a:p>
            <a:pPr algn="just">
              <a:spcBef>
                <a:spcPts val="698"/>
              </a:spcBef>
            </a:pPr>
            <a:r>
              <a:rPr lang="en-US" altLang="zh-CN" sz="2400" b="1" dirty="0" smtClean="0">
                <a:solidFill>
                  <a:schemeClr val="tx1">
                    <a:lumMod val="75000"/>
                    <a:lumOff val="25000"/>
                  </a:schemeClr>
                </a:solidFill>
                <a:latin typeface="微软雅黑" pitchFamily="34" charset="-122"/>
                <a:ea typeface="微软雅黑" pitchFamily="34" charset="-122"/>
              </a:rPr>
              <a:t>2018</a:t>
            </a:r>
            <a:r>
              <a:rPr lang="zh-CN" altLang="en-US" sz="2400" b="1" dirty="0" smtClean="0">
                <a:solidFill>
                  <a:schemeClr val="tx1">
                    <a:lumMod val="75000"/>
                    <a:lumOff val="25000"/>
                  </a:schemeClr>
                </a:solidFill>
                <a:latin typeface="微软雅黑" pitchFamily="34" charset="-122"/>
                <a:ea typeface="微软雅黑" pitchFamily="34" charset="-122"/>
              </a:rPr>
              <a:t>年</a:t>
            </a:r>
            <a:r>
              <a:rPr lang="en-US" altLang="zh-CN" sz="2400" b="1" dirty="0" smtClean="0">
                <a:solidFill>
                  <a:schemeClr val="tx1">
                    <a:lumMod val="75000"/>
                    <a:lumOff val="25000"/>
                  </a:schemeClr>
                </a:solidFill>
                <a:latin typeface="微软雅黑" pitchFamily="34" charset="-122"/>
                <a:ea typeface="微软雅黑" pitchFamily="34" charset="-122"/>
              </a:rPr>
              <a:t>1</a:t>
            </a:r>
            <a:r>
              <a:rPr lang="zh-CN" altLang="en-US" sz="2400" b="1" dirty="0" smtClean="0">
                <a:solidFill>
                  <a:schemeClr val="tx1">
                    <a:lumMod val="75000"/>
                    <a:lumOff val="25000"/>
                  </a:schemeClr>
                </a:solidFill>
                <a:latin typeface="微软雅黑" pitchFamily="34" charset="-122"/>
                <a:ea typeface="微软雅黑" pitchFamily="34" charset="-122"/>
              </a:rPr>
              <a:t>月</a:t>
            </a:r>
            <a:r>
              <a:rPr lang="en-US" altLang="zh-CN" sz="2400" b="1" dirty="0" smtClean="0">
                <a:solidFill>
                  <a:schemeClr val="tx1">
                    <a:lumMod val="75000"/>
                    <a:lumOff val="25000"/>
                  </a:schemeClr>
                </a:solidFill>
                <a:latin typeface="微软雅黑" pitchFamily="34" charset="-122"/>
                <a:ea typeface="微软雅黑" pitchFamily="34" charset="-122"/>
              </a:rPr>
              <a:t>9</a:t>
            </a:r>
            <a:r>
              <a:rPr lang="zh-CN" altLang="en-US" sz="2400" b="1" dirty="0" smtClean="0">
                <a:solidFill>
                  <a:schemeClr val="tx1">
                    <a:lumMod val="75000"/>
                    <a:lumOff val="25000"/>
                  </a:schemeClr>
                </a:solidFill>
                <a:latin typeface="微软雅黑" pitchFamily="34" charset="-122"/>
                <a:ea typeface="微软雅黑" pitchFamily="34" charset="-122"/>
              </a:rPr>
              <a:t>日，国务院总理李克强在访柬前夕发表的署名文章中称赞西港特区</a:t>
            </a:r>
            <a:r>
              <a:rPr lang="zh-CN" altLang="en-US" sz="2400" b="1" dirty="0" smtClean="0">
                <a:solidFill>
                  <a:srgbClr val="C00000"/>
                </a:solidFill>
                <a:latin typeface="微软雅黑" pitchFamily="34" charset="-122"/>
                <a:ea typeface="微软雅黑" pitchFamily="34" charset="-122"/>
              </a:rPr>
              <a:t>“以实实在在造福民众的方式续写着中柬友谊的时代新篇章”</a:t>
            </a:r>
            <a:r>
              <a:rPr lang="zh-CN" altLang="en-US" sz="2400" b="1" dirty="0" smtClean="0">
                <a:solidFill>
                  <a:schemeClr val="tx1">
                    <a:lumMod val="75000"/>
                    <a:lumOff val="25000"/>
                  </a:schemeClr>
                </a:solidFill>
                <a:latin typeface="微软雅黑" pitchFamily="34" charset="-122"/>
                <a:ea typeface="微软雅黑" pitchFamily="34" charset="-122"/>
              </a:rPr>
              <a:t>。</a:t>
            </a:r>
            <a:endParaRPr lang="zh-CN" altLang="en-US" dirty="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G盘\2016年\2016.06\西港特区宣传册、照片\第七章共创辉煌\洪森首相题词，我高度赞扬无锡红豆集团工业园区取得的发展成果并表示热烈的祝贺。借鉴这些成功的经验和例子，我衷心的祝愿由中国—柬埔寨合作共同开发的柬埔寨西哈努克港经济特区能取得圆满成功和辉煌成就.jpg"/>
          <p:cNvPicPr>
            <a:picLocks noChangeAspect="1" noChangeArrowheads="1"/>
          </p:cNvPicPr>
          <p:nvPr/>
        </p:nvPicPr>
        <p:blipFill>
          <a:blip r:embed="rId2" cstate="print"/>
          <a:srcRect t="2604" b="3549"/>
          <a:stretch>
            <a:fillRect/>
          </a:stretch>
        </p:blipFill>
        <p:spPr bwMode="auto">
          <a:xfrm>
            <a:off x="376560" y="-28695"/>
            <a:ext cx="9624690" cy="6021656"/>
          </a:xfrm>
          <a:prstGeom prst="rect">
            <a:avLst/>
          </a:prstGeom>
          <a:noFill/>
        </p:spPr>
      </p:pic>
      <p:sp>
        <p:nvSpPr>
          <p:cNvPr id="6" name="矩形 5"/>
          <p:cNvSpPr/>
          <p:nvPr/>
        </p:nvSpPr>
        <p:spPr>
          <a:xfrm>
            <a:off x="-615031" y="-631776"/>
            <a:ext cx="11305256" cy="6912769"/>
          </a:xfrm>
          <a:prstGeom prst="rect">
            <a:avLst/>
          </a:prstGeom>
          <a:solidFill>
            <a:srgbClr val="FFFFFF">
              <a:alpha val="7098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lIns="106409" tIns="53204" rIns="106409" bIns="53204" anchor="ctr"/>
          <a:lstStyle/>
          <a:p>
            <a:pPr algn="just">
              <a:spcBef>
                <a:spcPts val="698"/>
              </a:spcBef>
            </a:pPr>
            <a:endParaRPr lang="zh-CN" altLang="en-US" sz="2400" b="1" dirty="0">
              <a:solidFill>
                <a:srgbClr val="0000FF"/>
              </a:solidFill>
              <a:latin typeface="华文中宋" pitchFamily="2" charset="-122"/>
              <a:ea typeface="华文中宋" pitchFamily="2" charset="-122"/>
            </a:endParaRPr>
          </a:p>
        </p:txBody>
      </p:sp>
      <p:sp>
        <p:nvSpPr>
          <p:cNvPr id="4" name="矩形 3"/>
          <p:cNvSpPr/>
          <p:nvPr/>
        </p:nvSpPr>
        <p:spPr>
          <a:xfrm>
            <a:off x="592584" y="520353"/>
            <a:ext cx="9073008" cy="1569660"/>
          </a:xfrm>
          <a:prstGeom prst="rect">
            <a:avLst/>
          </a:prstGeom>
        </p:spPr>
        <p:txBody>
          <a:bodyPr wrap="square">
            <a:spAutoFit/>
          </a:bodyPr>
          <a:lstStyle/>
          <a:p>
            <a:pPr algn="just"/>
            <a:r>
              <a:rPr lang="zh-CN" altLang="en-US" sz="2400" b="1" dirty="0" smtClean="0">
                <a:solidFill>
                  <a:schemeClr val="tx1">
                    <a:lumMod val="75000"/>
                    <a:lumOff val="25000"/>
                  </a:schemeClr>
                </a:solidFill>
                <a:latin typeface="微软雅黑" pitchFamily="34" charset="-122"/>
                <a:ea typeface="微软雅黑" pitchFamily="34" charset="-122"/>
              </a:rPr>
              <a:t>洪森首相题词：我高度赞扬无锡红豆集团工业园区取得的发展成果并表示热烈的祝贺。借鉴这些成功的经验和例子，我衷心的祝愿由中国</a:t>
            </a:r>
            <a:r>
              <a:rPr lang="en-US" altLang="zh-CN" sz="2400" b="1" dirty="0" smtClean="0">
                <a:solidFill>
                  <a:schemeClr val="tx1">
                    <a:lumMod val="75000"/>
                    <a:lumOff val="25000"/>
                  </a:schemeClr>
                </a:solidFill>
                <a:latin typeface="微软雅黑" pitchFamily="34" charset="-122"/>
                <a:ea typeface="微软雅黑" pitchFamily="34" charset="-122"/>
              </a:rPr>
              <a:t>—</a:t>
            </a:r>
            <a:r>
              <a:rPr lang="zh-CN" altLang="en-US" sz="2400" b="1" dirty="0" smtClean="0">
                <a:solidFill>
                  <a:schemeClr val="tx1">
                    <a:lumMod val="75000"/>
                    <a:lumOff val="25000"/>
                  </a:schemeClr>
                </a:solidFill>
                <a:latin typeface="微软雅黑" pitchFamily="34" charset="-122"/>
                <a:ea typeface="微软雅黑" pitchFamily="34" charset="-122"/>
              </a:rPr>
              <a:t>柬埔寨合作共同开发的柬埔寨西哈努克港经济特区能取得圆满成功和辉煌成就。</a:t>
            </a:r>
            <a:endParaRPr lang="zh-CN" altLang="en-US" sz="2400" b="1" dirty="0">
              <a:solidFill>
                <a:schemeClr val="tx1">
                  <a:lumMod val="75000"/>
                  <a:lumOff val="25000"/>
                </a:schemeClr>
              </a:solidFill>
              <a:latin typeface="微软雅黑" pitchFamily="34" charset="-122"/>
              <a:ea typeface="微软雅黑" pitchFamily="34" charset="-122"/>
            </a:endParaRPr>
          </a:p>
        </p:txBody>
      </p:sp>
      <p:pic>
        <p:nvPicPr>
          <p:cNvPr id="10241" name="Picture 1" descr="E:\G盘\2017\2017.04\2017西港特区宣传册\画册内容及素材\第一章成就·一带一路样板园区\高层关怀\4.jpg"/>
          <p:cNvPicPr>
            <a:picLocks noChangeAspect="1" noChangeArrowheads="1"/>
          </p:cNvPicPr>
          <p:nvPr/>
        </p:nvPicPr>
        <p:blipFill>
          <a:blip r:embed="rId3" cstate="print"/>
          <a:srcRect/>
          <a:stretch>
            <a:fillRect/>
          </a:stretch>
        </p:blipFill>
        <p:spPr bwMode="auto">
          <a:xfrm>
            <a:off x="1240656" y="2176537"/>
            <a:ext cx="3217021" cy="2520000"/>
          </a:xfrm>
          <a:prstGeom prst="rect">
            <a:avLst/>
          </a:prstGeom>
          <a:noFill/>
        </p:spPr>
      </p:pic>
      <p:pic>
        <p:nvPicPr>
          <p:cNvPr id="2" name="Picture 2" descr="E:\G盘\2017\2017.04\2017西港特区宣传册\画册内容及素材\第一章成就·一带一路样板园区\高层关怀\6 2016年6月7日，洪森首相出席西港特区“百家企业入园”庆典活动，将西港特区视为中柬共建“一带一路”的重要成果。.JPG"/>
          <p:cNvPicPr>
            <a:picLocks noChangeAspect="1" noChangeArrowheads="1"/>
          </p:cNvPicPr>
          <p:nvPr/>
        </p:nvPicPr>
        <p:blipFill>
          <a:blip r:embed="rId4" cstate="print"/>
          <a:srcRect l="10730" t="5715" r="12969" b="2846"/>
          <a:stretch>
            <a:fillRect/>
          </a:stretch>
        </p:blipFill>
        <p:spPr bwMode="auto">
          <a:xfrm>
            <a:off x="5633144" y="2176537"/>
            <a:ext cx="3150000" cy="2520000"/>
          </a:xfrm>
          <a:prstGeom prst="rect">
            <a:avLst/>
          </a:prstGeom>
          <a:noFill/>
        </p:spPr>
      </p:pic>
      <p:sp>
        <p:nvSpPr>
          <p:cNvPr id="7" name="矩形 6"/>
          <p:cNvSpPr/>
          <p:nvPr/>
        </p:nvSpPr>
        <p:spPr>
          <a:xfrm>
            <a:off x="5489129" y="4768825"/>
            <a:ext cx="3600399" cy="599890"/>
          </a:xfrm>
          <a:prstGeom prst="rect">
            <a:avLst/>
          </a:prstGeom>
        </p:spPr>
        <p:txBody>
          <a:bodyPr wrap="square" lIns="106409" tIns="53204" rIns="106409" bIns="53204">
            <a:spAutoFit/>
          </a:bodyPr>
          <a:lstStyle/>
          <a:p>
            <a:pPr algn="just"/>
            <a:r>
              <a:rPr lang="en-US" altLang="zh-CN" sz="1600" b="1" dirty="0" smtClean="0">
                <a:solidFill>
                  <a:schemeClr val="tx1">
                    <a:lumMod val="75000"/>
                    <a:lumOff val="25000"/>
                  </a:schemeClr>
                </a:solidFill>
                <a:latin typeface="微软雅黑" pitchFamily="34" charset="-122"/>
                <a:ea typeface="微软雅黑" pitchFamily="34" charset="-122"/>
              </a:rPr>
              <a:t>2016</a:t>
            </a:r>
            <a:r>
              <a:rPr lang="zh-CN" altLang="en-US" sz="1600" b="1" dirty="0" smtClean="0">
                <a:solidFill>
                  <a:schemeClr val="tx1">
                    <a:lumMod val="75000"/>
                    <a:lumOff val="25000"/>
                  </a:schemeClr>
                </a:solidFill>
                <a:latin typeface="微软雅黑" pitchFamily="34" charset="-122"/>
                <a:ea typeface="微软雅黑" pitchFamily="34" charset="-122"/>
              </a:rPr>
              <a:t>年</a:t>
            </a:r>
            <a:r>
              <a:rPr lang="en-US" altLang="zh-CN" sz="1600" b="1" dirty="0" smtClean="0">
                <a:solidFill>
                  <a:schemeClr val="tx1">
                    <a:lumMod val="75000"/>
                    <a:lumOff val="25000"/>
                  </a:schemeClr>
                </a:solidFill>
                <a:latin typeface="微软雅黑" pitchFamily="34" charset="-122"/>
                <a:ea typeface="微软雅黑" pitchFamily="34" charset="-122"/>
              </a:rPr>
              <a:t>6</a:t>
            </a:r>
            <a:r>
              <a:rPr lang="zh-CN" altLang="en-US" sz="1600" b="1" dirty="0" smtClean="0">
                <a:solidFill>
                  <a:schemeClr val="tx1">
                    <a:lumMod val="75000"/>
                    <a:lumOff val="25000"/>
                  </a:schemeClr>
                </a:solidFill>
                <a:latin typeface="微软雅黑" pitchFamily="34" charset="-122"/>
                <a:ea typeface="微软雅黑" pitchFamily="34" charset="-122"/>
              </a:rPr>
              <a:t>月</a:t>
            </a:r>
            <a:r>
              <a:rPr lang="en-US" altLang="zh-CN" sz="1600" b="1" dirty="0" smtClean="0">
                <a:solidFill>
                  <a:schemeClr val="tx1">
                    <a:lumMod val="75000"/>
                    <a:lumOff val="25000"/>
                  </a:schemeClr>
                </a:solidFill>
                <a:latin typeface="微软雅黑" pitchFamily="34" charset="-122"/>
                <a:ea typeface="微软雅黑" pitchFamily="34" charset="-122"/>
              </a:rPr>
              <a:t>7</a:t>
            </a:r>
            <a:r>
              <a:rPr lang="zh-CN" altLang="en-US" sz="1600" b="1" dirty="0" smtClean="0">
                <a:solidFill>
                  <a:schemeClr val="tx1">
                    <a:lumMod val="75000"/>
                    <a:lumOff val="25000"/>
                  </a:schemeClr>
                </a:solidFill>
                <a:latin typeface="微软雅黑" pitchFamily="34" charset="-122"/>
                <a:ea typeface="微软雅黑" pitchFamily="34" charset="-122"/>
              </a:rPr>
              <a:t>日，洪森首相出席西港特区“百家企业入园”庆典活动</a:t>
            </a:r>
            <a:endParaRPr lang="zh-CN" altLang="en-US" sz="1600" b="1" dirty="0">
              <a:solidFill>
                <a:schemeClr val="tx1">
                  <a:lumMod val="75000"/>
                  <a:lumOff val="25000"/>
                </a:schemeClr>
              </a:solidFill>
              <a:latin typeface="微软雅黑" pitchFamily="34" charset="-122"/>
              <a:ea typeface="微软雅黑" pitchFamily="34" charset="-122"/>
            </a:endParaRPr>
          </a:p>
        </p:txBody>
      </p:sp>
      <p:sp>
        <p:nvSpPr>
          <p:cNvPr id="8" name="矩形 7"/>
          <p:cNvSpPr/>
          <p:nvPr/>
        </p:nvSpPr>
        <p:spPr>
          <a:xfrm>
            <a:off x="1168648" y="4761296"/>
            <a:ext cx="3600399" cy="1092332"/>
          </a:xfrm>
          <a:prstGeom prst="rect">
            <a:avLst/>
          </a:prstGeom>
        </p:spPr>
        <p:txBody>
          <a:bodyPr wrap="square" lIns="106409" tIns="53204" rIns="106409" bIns="53204">
            <a:spAutoFit/>
          </a:bodyPr>
          <a:lstStyle/>
          <a:p>
            <a:pPr algn="just"/>
            <a:r>
              <a:rPr lang="en-US" altLang="zh-CN" sz="1600" b="1" dirty="0" smtClean="0">
                <a:solidFill>
                  <a:schemeClr val="tx1">
                    <a:lumMod val="75000"/>
                    <a:lumOff val="25000"/>
                  </a:schemeClr>
                </a:solidFill>
                <a:latin typeface="微软雅黑" pitchFamily="34" charset="-122"/>
                <a:ea typeface="微软雅黑" pitchFamily="34" charset="-122"/>
              </a:rPr>
              <a:t>2015</a:t>
            </a:r>
            <a:r>
              <a:rPr lang="zh-CN" altLang="en-US" sz="1600" b="1" dirty="0" smtClean="0">
                <a:solidFill>
                  <a:schemeClr val="tx1">
                    <a:lumMod val="75000"/>
                    <a:lumOff val="25000"/>
                  </a:schemeClr>
                </a:solidFill>
                <a:latin typeface="微软雅黑" pitchFamily="34" charset="-122"/>
                <a:ea typeface="微软雅黑" pitchFamily="34" charset="-122"/>
              </a:rPr>
              <a:t>年</a:t>
            </a:r>
            <a:r>
              <a:rPr lang="en-US" altLang="zh-CN" sz="1600" b="1" dirty="0" smtClean="0">
                <a:solidFill>
                  <a:schemeClr val="tx1">
                    <a:lumMod val="75000"/>
                    <a:lumOff val="25000"/>
                  </a:schemeClr>
                </a:solidFill>
                <a:latin typeface="微软雅黑" pitchFamily="34" charset="-122"/>
                <a:ea typeface="微软雅黑" pitchFamily="34" charset="-122"/>
              </a:rPr>
              <a:t>4</a:t>
            </a:r>
            <a:r>
              <a:rPr lang="zh-CN" altLang="en-US" sz="1600" b="1" dirty="0" smtClean="0">
                <a:solidFill>
                  <a:schemeClr val="tx1">
                    <a:lumMod val="75000"/>
                    <a:lumOff val="25000"/>
                  </a:schemeClr>
                </a:solidFill>
                <a:latin typeface="微软雅黑" pitchFamily="34" charset="-122"/>
                <a:ea typeface="微软雅黑" pitchFamily="34" charset="-122"/>
              </a:rPr>
              <a:t>月</a:t>
            </a:r>
            <a:r>
              <a:rPr lang="en-US" altLang="zh-CN" sz="1600" b="1" dirty="0" smtClean="0">
                <a:solidFill>
                  <a:schemeClr val="tx1">
                    <a:lumMod val="75000"/>
                    <a:lumOff val="25000"/>
                  </a:schemeClr>
                </a:solidFill>
                <a:latin typeface="微软雅黑" pitchFamily="34" charset="-122"/>
                <a:ea typeface="微软雅黑" pitchFamily="34" charset="-122"/>
              </a:rPr>
              <a:t>23</a:t>
            </a:r>
            <a:r>
              <a:rPr lang="zh-CN" altLang="en-US" sz="1600" b="1" dirty="0" smtClean="0">
                <a:solidFill>
                  <a:schemeClr val="tx1">
                    <a:lumMod val="75000"/>
                    <a:lumOff val="25000"/>
                  </a:schemeClr>
                </a:solidFill>
                <a:latin typeface="微软雅黑" pitchFamily="34" charset="-122"/>
                <a:ea typeface="微软雅黑" pitchFamily="34" charset="-122"/>
              </a:rPr>
              <a:t>日，习近平主席会见柬埔寨首相洪森时强调，要“在‘一带一路’框架内加强基础设施互联互通合作，运营好西哈努克港经济特区”。</a:t>
            </a:r>
            <a:endParaRPr lang="zh-CN" altLang="en-US" sz="1600"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用户目录\我的文档\My RTX Files\hd050927\DSC_9352.jpg"/>
          <p:cNvPicPr>
            <a:picLocks noChangeAspect="1" noChangeArrowheads="1"/>
          </p:cNvPicPr>
          <p:nvPr/>
        </p:nvPicPr>
        <p:blipFill>
          <a:blip r:embed="rId2" cstate="print"/>
          <a:srcRect t="24943" r="39316" b="10574"/>
          <a:stretch>
            <a:fillRect/>
          </a:stretch>
        </p:blipFill>
        <p:spPr bwMode="auto">
          <a:xfrm rot="-120000">
            <a:off x="1587643" y="-353657"/>
            <a:ext cx="9506229" cy="6657441"/>
          </a:xfrm>
          <a:prstGeom prst="rect">
            <a:avLst/>
          </a:prstGeom>
          <a:noFill/>
        </p:spPr>
      </p:pic>
      <p:sp>
        <p:nvSpPr>
          <p:cNvPr id="5" name="五边形 4"/>
          <p:cNvSpPr/>
          <p:nvPr/>
        </p:nvSpPr>
        <p:spPr>
          <a:xfrm>
            <a:off x="-42686" y="-16083"/>
            <a:ext cx="7324039" cy="8006099"/>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409" tIns="53204" rIns="106409" bIns="53204" rtlCol="0" anchor="ctr"/>
          <a:lstStyle/>
          <a:p>
            <a:pPr algn="ctr"/>
            <a:endParaRPr lang="zh-CN" altLang="en-US"/>
          </a:p>
        </p:txBody>
      </p:sp>
      <p:sp>
        <p:nvSpPr>
          <p:cNvPr id="6" name="文本框 2"/>
          <p:cNvSpPr txBox="1"/>
          <p:nvPr/>
        </p:nvSpPr>
        <p:spPr>
          <a:xfrm>
            <a:off x="779767" y="671717"/>
            <a:ext cx="3502903" cy="830722"/>
          </a:xfrm>
          <a:prstGeom prst="rect">
            <a:avLst/>
          </a:prstGeom>
          <a:noFill/>
        </p:spPr>
        <p:txBody>
          <a:bodyPr wrap="square" lIns="106409" tIns="53204" rIns="106409" bIns="53204" rtlCol="0">
            <a:spAutoFit/>
          </a:bodyPr>
          <a:lstStyle/>
          <a:p>
            <a:r>
              <a:rPr lang="zh-CN" altLang="en-US" sz="4700" b="1" dirty="0" smtClean="0">
                <a:solidFill>
                  <a:schemeClr val="tx1">
                    <a:lumMod val="75000"/>
                    <a:lumOff val="25000"/>
                  </a:schemeClr>
                </a:solidFill>
                <a:latin typeface="微软雅黑" pitchFamily="34" charset="-122"/>
                <a:ea typeface="微软雅黑" pitchFamily="34" charset="-122"/>
              </a:rPr>
              <a:t>目   录</a:t>
            </a:r>
            <a:endParaRPr lang="zh-CN" altLang="en-US" sz="4700" b="1" dirty="0">
              <a:solidFill>
                <a:schemeClr val="tx1">
                  <a:lumMod val="75000"/>
                  <a:lumOff val="25000"/>
                </a:schemeClr>
              </a:solidFill>
              <a:latin typeface="微软雅黑" pitchFamily="34" charset="-122"/>
              <a:ea typeface="微软雅黑" pitchFamily="34" charset="-122"/>
            </a:endParaRPr>
          </a:p>
        </p:txBody>
      </p:sp>
      <p:cxnSp>
        <p:nvCxnSpPr>
          <p:cNvPr id="7" name="直接连接符 26"/>
          <p:cNvCxnSpPr/>
          <p:nvPr/>
        </p:nvCxnSpPr>
        <p:spPr>
          <a:xfrm>
            <a:off x="877538" y="1555580"/>
            <a:ext cx="3502903" cy="1"/>
          </a:xfrm>
          <a:prstGeom prst="line">
            <a:avLst/>
          </a:prstGeom>
          <a:ln w="38100">
            <a:gradFill flip="none" rotWithShape="1">
              <a:gsLst>
                <a:gs pos="0">
                  <a:schemeClr val="tx1">
                    <a:alpha val="0"/>
                  </a:schemeClr>
                </a:gs>
                <a:gs pos="100000">
                  <a:schemeClr val="tx1"/>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文本框 5"/>
          <p:cNvSpPr txBox="1"/>
          <p:nvPr/>
        </p:nvSpPr>
        <p:spPr>
          <a:xfrm>
            <a:off x="718761" y="1924175"/>
            <a:ext cx="1511530" cy="675018"/>
          </a:xfrm>
          <a:prstGeom prst="rect">
            <a:avLst/>
          </a:prstGeom>
          <a:noFill/>
        </p:spPr>
        <p:txBody>
          <a:bodyPr wrap="square" lIns="106409" tIns="53204" rIns="106409" bIns="53204" rtlCol="0">
            <a:spAutoFit/>
          </a:bodyPr>
          <a:lstStyle/>
          <a:p>
            <a:r>
              <a:rPr lang="en-US" altLang="zh-CN" sz="3700" b="1" dirty="0" smtClean="0">
                <a:solidFill>
                  <a:schemeClr val="tx1">
                    <a:lumMod val="75000"/>
                    <a:lumOff val="25000"/>
                  </a:schemeClr>
                </a:solidFill>
                <a:latin typeface="微软雅黑" pitchFamily="34" charset="-122"/>
                <a:ea typeface="微软雅黑" pitchFamily="34" charset="-122"/>
              </a:rPr>
              <a:t>01</a:t>
            </a:r>
            <a:endParaRPr lang="zh-CN" altLang="en-US" sz="3700" b="1" dirty="0">
              <a:solidFill>
                <a:schemeClr val="tx1">
                  <a:lumMod val="75000"/>
                  <a:lumOff val="25000"/>
                </a:schemeClr>
              </a:solidFill>
              <a:latin typeface="微软雅黑" pitchFamily="34" charset="-122"/>
              <a:ea typeface="微软雅黑" pitchFamily="34" charset="-122"/>
            </a:endParaRPr>
          </a:p>
        </p:txBody>
      </p:sp>
      <p:cxnSp>
        <p:nvCxnSpPr>
          <p:cNvPr id="9" name="直接连接符 29"/>
          <p:cNvCxnSpPr/>
          <p:nvPr/>
        </p:nvCxnSpPr>
        <p:spPr>
          <a:xfrm flipH="1">
            <a:off x="1319144" y="2172615"/>
            <a:ext cx="467697" cy="454783"/>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文本框 7"/>
          <p:cNvSpPr txBox="1"/>
          <p:nvPr/>
        </p:nvSpPr>
        <p:spPr>
          <a:xfrm>
            <a:off x="1977738" y="1973372"/>
            <a:ext cx="2778084" cy="675018"/>
          </a:xfrm>
          <a:prstGeom prst="rect">
            <a:avLst/>
          </a:prstGeom>
          <a:noFill/>
        </p:spPr>
        <p:txBody>
          <a:bodyPr wrap="square" lIns="106409" tIns="53204" rIns="106409" bIns="53204" rtlCol="0">
            <a:spAutoFit/>
          </a:bodyPr>
          <a:lstStyle/>
          <a:p>
            <a:r>
              <a:rPr lang="zh-CN" altLang="en-US" sz="3700" b="1" dirty="0" smtClean="0">
                <a:solidFill>
                  <a:schemeClr val="tx1">
                    <a:lumMod val="75000"/>
                    <a:lumOff val="25000"/>
                  </a:schemeClr>
                </a:solidFill>
                <a:latin typeface="微软雅黑" pitchFamily="34" charset="-122"/>
                <a:ea typeface="微软雅黑" pitchFamily="34" charset="-122"/>
              </a:rPr>
              <a:t>企业简介</a:t>
            </a:r>
            <a:endParaRPr lang="zh-CN" altLang="en-US" sz="3700" b="1" dirty="0">
              <a:solidFill>
                <a:schemeClr val="tx1">
                  <a:lumMod val="75000"/>
                  <a:lumOff val="25000"/>
                </a:schemeClr>
              </a:solidFill>
              <a:latin typeface="微软雅黑" pitchFamily="34" charset="-122"/>
              <a:ea typeface="微软雅黑" pitchFamily="34" charset="-122"/>
            </a:endParaRPr>
          </a:p>
        </p:txBody>
      </p:sp>
      <p:grpSp>
        <p:nvGrpSpPr>
          <p:cNvPr id="2" name="组合 10"/>
          <p:cNvGrpSpPr/>
          <p:nvPr/>
        </p:nvGrpSpPr>
        <p:grpSpPr>
          <a:xfrm>
            <a:off x="714973" y="2636144"/>
            <a:ext cx="4377586" cy="724215"/>
            <a:chOff x="539552" y="2427734"/>
            <a:chExt cx="3744416" cy="627395"/>
          </a:xfrm>
        </p:grpSpPr>
        <p:sp>
          <p:nvSpPr>
            <p:cNvPr id="12" name="文本框 8"/>
            <p:cNvSpPr txBox="1"/>
            <p:nvPr/>
          </p:nvSpPr>
          <p:spPr>
            <a:xfrm>
              <a:off x="539552" y="2427734"/>
              <a:ext cx="978746" cy="584775"/>
            </a:xfrm>
            <a:prstGeom prst="rect">
              <a:avLst/>
            </a:prstGeom>
            <a:noFill/>
          </p:spPr>
          <p:txBody>
            <a:bodyPr wrap="square" rtlCol="0">
              <a:spAutoFit/>
            </a:bodyPr>
            <a:lstStyle/>
            <a:p>
              <a:r>
                <a:rPr lang="en-US" altLang="zh-CN" sz="3700" b="1" dirty="0" smtClean="0">
                  <a:solidFill>
                    <a:schemeClr val="tx1">
                      <a:lumMod val="75000"/>
                      <a:lumOff val="25000"/>
                    </a:schemeClr>
                  </a:solidFill>
                  <a:latin typeface="微软雅黑" pitchFamily="34" charset="-122"/>
                  <a:ea typeface="微软雅黑" pitchFamily="34" charset="-122"/>
                </a:rPr>
                <a:t>02</a:t>
              </a:r>
              <a:endParaRPr lang="zh-CN" altLang="en-US" sz="3700" b="1" dirty="0">
                <a:solidFill>
                  <a:schemeClr val="tx1">
                    <a:lumMod val="75000"/>
                    <a:lumOff val="25000"/>
                  </a:schemeClr>
                </a:solidFill>
                <a:latin typeface="微软雅黑" pitchFamily="34" charset="-122"/>
                <a:ea typeface="微软雅黑" pitchFamily="34" charset="-122"/>
              </a:endParaRPr>
            </a:p>
          </p:txBody>
        </p:sp>
        <p:cxnSp>
          <p:nvCxnSpPr>
            <p:cNvPr id="13" name="直接连接符 33"/>
            <p:cNvCxnSpPr/>
            <p:nvPr/>
          </p:nvCxnSpPr>
          <p:spPr>
            <a:xfrm flipH="1">
              <a:off x="1056336" y="2642960"/>
              <a:ext cx="400050" cy="393983"/>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文本框 10"/>
            <p:cNvSpPr txBox="1"/>
            <p:nvPr/>
          </p:nvSpPr>
          <p:spPr>
            <a:xfrm>
              <a:off x="1619672" y="2470354"/>
              <a:ext cx="2664296" cy="584775"/>
            </a:xfrm>
            <a:prstGeom prst="rect">
              <a:avLst/>
            </a:prstGeom>
            <a:noFill/>
          </p:spPr>
          <p:txBody>
            <a:bodyPr wrap="square" rtlCol="0">
              <a:spAutoFit/>
            </a:bodyPr>
            <a:lstStyle/>
            <a:p>
              <a:r>
                <a:rPr lang="zh-CN" altLang="en-US" sz="3700" b="1" dirty="0" smtClean="0">
                  <a:solidFill>
                    <a:schemeClr val="tx1">
                      <a:lumMod val="75000"/>
                      <a:lumOff val="25000"/>
                    </a:schemeClr>
                  </a:solidFill>
                  <a:latin typeface="微软雅黑" pitchFamily="34" charset="-122"/>
                  <a:ea typeface="微软雅黑" pitchFamily="34" charset="-122"/>
                </a:rPr>
                <a:t>八方共赢</a:t>
              </a:r>
              <a:endParaRPr lang="zh-CN" altLang="en-US" sz="3700" b="1" dirty="0">
                <a:solidFill>
                  <a:schemeClr val="tx1">
                    <a:lumMod val="75000"/>
                    <a:lumOff val="25000"/>
                  </a:schemeClr>
                </a:solidFill>
                <a:latin typeface="微软雅黑" pitchFamily="34" charset="-122"/>
                <a:ea typeface="微软雅黑" pitchFamily="34" charset="-122"/>
              </a:endParaRPr>
            </a:p>
          </p:txBody>
        </p:sp>
      </p:grpSp>
      <p:grpSp>
        <p:nvGrpSpPr>
          <p:cNvPr id="3" name="组合 14"/>
          <p:cNvGrpSpPr/>
          <p:nvPr/>
        </p:nvGrpSpPr>
        <p:grpSpPr>
          <a:xfrm>
            <a:off x="714973" y="3384227"/>
            <a:ext cx="3788967" cy="724215"/>
            <a:chOff x="539552" y="3355107"/>
            <a:chExt cx="3240934" cy="627395"/>
          </a:xfrm>
        </p:grpSpPr>
        <p:sp>
          <p:nvSpPr>
            <p:cNvPr id="16" name="文本框 11"/>
            <p:cNvSpPr txBox="1"/>
            <p:nvPr/>
          </p:nvSpPr>
          <p:spPr>
            <a:xfrm>
              <a:off x="539552" y="3355107"/>
              <a:ext cx="978746" cy="584775"/>
            </a:xfrm>
            <a:prstGeom prst="rect">
              <a:avLst/>
            </a:prstGeom>
            <a:noFill/>
          </p:spPr>
          <p:txBody>
            <a:bodyPr wrap="square" rtlCol="0">
              <a:spAutoFit/>
            </a:bodyPr>
            <a:lstStyle/>
            <a:p>
              <a:r>
                <a:rPr lang="en-US" altLang="zh-CN" sz="3700" b="1" dirty="0" smtClean="0">
                  <a:solidFill>
                    <a:schemeClr val="tx1">
                      <a:lumMod val="75000"/>
                      <a:lumOff val="25000"/>
                    </a:schemeClr>
                  </a:solidFill>
                  <a:latin typeface="微软雅黑" pitchFamily="34" charset="-122"/>
                  <a:ea typeface="微软雅黑" pitchFamily="34" charset="-122"/>
                </a:rPr>
                <a:t>03</a:t>
              </a:r>
              <a:endParaRPr lang="zh-CN" altLang="en-US" sz="3700" b="1" dirty="0">
                <a:solidFill>
                  <a:schemeClr val="tx1">
                    <a:lumMod val="75000"/>
                    <a:lumOff val="25000"/>
                  </a:schemeClr>
                </a:solidFill>
                <a:latin typeface="微软雅黑" pitchFamily="34" charset="-122"/>
                <a:ea typeface="微软雅黑" pitchFamily="34" charset="-122"/>
              </a:endParaRPr>
            </a:p>
          </p:txBody>
        </p:sp>
        <p:cxnSp>
          <p:nvCxnSpPr>
            <p:cNvPr id="17" name="直接连接符 36"/>
            <p:cNvCxnSpPr/>
            <p:nvPr/>
          </p:nvCxnSpPr>
          <p:spPr>
            <a:xfrm flipH="1">
              <a:off x="1056336" y="3570333"/>
              <a:ext cx="400050" cy="393983"/>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文本框 13"/>
            <p:cNvSpPr txBox="1"/>
            <p:nvPr/>
          </p:nvSpPr>
          <p:spPr>
            <a:xfrm>
              <a:off x="1619672" y="3397727"/>
              <a:ext cx="2160814" cy="584775"/>
            </a:xfrm>
            <a:prstGeom prst="rect">
              <a:avLst/>
            </a:prstGeom>
            <a:noFill/>
          </p:spPr>
          <p:txBody>
            <a:bodyPr wrap="square" rtlCol="0">
              <a:spAutoFit/>
            </a:bodyPr>
            <a:lstStyle/>
            <a:p>
              <a:r>
                <a:rPr lang="zh-CN" altLang="en-US" sz="3700" b="1" dirty="0" smtClean="0">
                  <a:solidFill>
                    <a:schemeClr val="tx1">
                      <a:lumMod val="75000"/>
                      <a:lumOff val="25000"/>
                    </a:schemeClr>
                  </a:solidFill>
                  <a:latin typeface="微软雅黑" pitchFamily="34" charset="-122"/>
                  <a:ea typeface="微软雅黑" pitchFamily="34" charset="-122"/>
                </a:rPr>
                <a:t>西港特区</a:t>
              </a:r>
              <a:endParaRPr lang="zh-CN" altLang="en-US" sz="3700" b="1" dirty="0">
                <a:solidFill>
                  <a:schemeClr val="tx1">
                    <a:lumMod val="75000"/>
                    <a:lumOff val="25000"/>
                  </a:schemeClr>
                </a:solidFill>
                <a:latin typeface="微软雅黑" pitchFamily="34" charset="-122"/>
                <a:ea typeface="微软雅黑" pitchFamily="34" charset="-122"/>
              </a:endParaRPr>
            </a:p>
          </p:txBody>
        </p:sp>
      </p:grpSp>
      <p:grpSp>
        <p:nvGrpSpPr>
          <p:cNvPr id="4" name="组合 18"/>
          <p:cNvGrpSpPr/>
          <p:nvPr/>
        </p:nvGrpSpPr>
        <p:grpSpPr>
          <a:xfrm>
            <a:off x="749305" y="4132311"/>
            <a:ext cx="3754635" cy="724215"/>
            <a:chOff x="568918" y="4344150"/>
            <a:chExt cx="3211568" cy="627395"/>
          </a:xfrm>
        </p:grpSpPr>
        <p:sp>
          <p:nvSpPr>
            <p:cNvPr id="20" name="文本框 14"/>
            <p:cNvSpPr txBox="1"/>
            <p:nvPr/>
          </p:nvSpPr>
          <p:spPr>
            <a:xfrm>
              <a:off x="568918" y="4344150"/>
              <a:ext cx="978746" cy="584775"/>
            </a:xfrm>
            <a:prstGeom prst="rect">
              <a:avLst/>
            </a:prstGeom>
            <a:noFill/>
          </p:spPr>
          <p:txBody>
            <a:bodyPr wrap="square" rtlCol="0">
              <a:spAutoFit/>
            </a:bodyPr>
            <a:lstStyle/>
            <a:p>
              <a:r>
                <a:rPr lang="en-US" altLang="zh-CN" sz="3700" b="1" dirty="0" smtClean="0">
                  <a:solidFill>
                    <a:schemeClr val="tx1">
                      <a:lumMod val="75000"/>
                      <a:lumOff val="25000"/>
                    </a:schemeClr>
                  </a:solidFill>
                  <a:latin typeface="微软雅黑" pitchFamily="34" charset="-122"/>
                  <a:ea typeface="微软雅黑" pitchFamily="34" charset="-122"/>
                </a:rPr>
                <a:t>04</a:t>
              </a:r>
              <a:endParaRPr lang="zh-CN" altLang="en-US" sz="3700" b="1" dirty="0">
                <a:solidFill>
                  <a:schemeClr val="tx1">
                    <a:lumMod val="75000"/>
                    <a:lumOff val="25000"/>
                  </a:schemeClr>
                </a:solidFill>
                <a:latin typeface="微软雅黑" pitchFamily="34" charset="-122"/>
                <a:ea typeface="微软雅黑" pitchFamily="34" charset="-122"/>
              </a:endParaRPr>
            </a:p>
          </p:txBody>
        </p:sp>
        <p:cxnSp>
          <p:nvCxnSpPr>
            <p:cNvPr id="21" name="直接连接符 39"/>
            <p:cNvCxnSpPr/>
            <p:nvPr/>
          </p:nvCxnSpPr>
          <p:spPr>
            <a:xfrm flipH="1">
              <a:off x="1056336" y="4559376"/>
              <a:ext cx="400050" cy="393983"/>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文本框 16"/>
            <p:cNvSpPr txBox="1"/>
            <p:nvPr/>
          </p:nvSpPr>
          <p:spPr>
            <a:xfrm>
              <a:off x="1619672" y="4386770"/>
              <a:ext cx="2160814" cy="584775"/>
            </a:xfrm>
            <a:prstGeom prst="rect">
              <a:avLst/>
            </a:prstGeom>
            <a:noFill/>
          </p:spPr>
          <p:txBody>
            <a:bodyPr wrap="square" rtlCol="0">
              <a:spAutoFit/>
            </a:bodyPr>
            <a:lstStyle/>
            <a:p>
              <a:r>
                <a:rPr lang="zh-CN" altLang="en-US" sz="3700" b="1" dirty="0" smtClean="0">
                  <a:solidFill>
                    <a:srgbClr val="C00000"/>
                  </a:solidFill>
                  <a:latin typeface="微软雅黑" pitchFamily="34" charset="-122"/>
                  <a:ea typeface="微软雅黑" pitchFamily="34" charset="-122"/>
                </a:rPr>
                <a:t>未来展望</a:t>
              </a:r>
              <a:endParaRPr lang="zh-CN" altLang="en-US" sz="3700" b="1" dirty="0">
                <a:solidFill>
                  <a:srgbClr val="C00000"/>
                </a:solidFill>
                <a:latin typeface="微软雅黑" pitchFamily="34" charset="-122"/>
                <a:ea typeface="微软雅黑" pitchFamily="34" charset="-122"/>
              </a:endParaRP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384672" y="1312441"/>
            <a:ext cx="7660776" cy="3569933"/>
          </a:xfrm>
          <a:prstGeom prst="rect">
            <a:avLst/>
          </a:prstGeom>
          <a:noFill/>
        </p:spPr>
        <p:txBody>
          <a:bodyPr wrap="square" lIns="106409" tIns="53204" rIns="106409" bIns="53204" rtlCol="0">
            <a:spAutoFit/>
          </a:bodyPr>
          <a:lstStyle/>
          <a:p>
            <a:pPr algn="just">
              <a:lnSpc>
                <a:spcPct val="125000"/>
              </a:lnSpc>
              <a:spcBef>
                <a:spcPts val="698"/>
              </a:spcBef>
            </a:pPr>
            <a:r>
              <a:rPr lang="zh-CN" altLang="en-US" sz="3600" b="1" dirty="0" smtClean="0">
                <a:solidFill>
                  <a:srgbClr val="C00000"/>
                </a:solidFill>
                <a:latin typeface="微软雅黑" pitchFamily="34" charset="-122"/>
                <a:ea typeface="微软雅黑" pitchFamily="34" charset="-122"/>
              </a:rPr>
              <a:t>继续完善中国特色现代企业制度，践行“八方共赢”理念，建设</a:t>
            </a:r>
            <a:r>
              <a:rPr lang="zh-CN" altLang="zh-CN" sz="3600" b="1" dirty="0" smtClean="0">
                <a:solidFill>
                  <a:srgbClr val="C00000"/>
                </a:solidFill>
                <a:latin typeface="微软雅黑" pitchFamily="34" charset="-122"/>
                <a:ea typeface="微软雅黑" pitchFamily="34" charset="-122"/>
              </a:rPr>
              <a:t>“千亿红豆、智慧红豆、美丽红豆、幸福红豆”，以持续发展来不断践行社会责任，实现共赢发展</a:t>
            </a:r>
            <a:r>
              <a:rPr lang="zh-CN" altLang="en-US" sz="3600" b="1" dirty="0" smtClean="0">
                <a:solidFill>
                  <a:srgbClr val="C00000"/>
                </a:solidFill>
                <a:latin typeface="微软雅黑" pitchFamily="34" charset="-122"/>
                <a:ea typeface="微软雅黑" pitchFamily="34" charset="-122"/>
              </a:rPr>
              <a:t>！</a:t>
            </a:r>
            <a:endParaRPr lang="zh-CN" altLang="en-US" sz="3600" b="1" dirty="0">
              <a:solidFill>
                <a:srgbClr val="C00000"/>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0896" y="2176537"/>
            <a:ext cx="4968552" cy="1377025"/>
          </a:xfrm>
          <a:prstGeom prst="rect">
            <a:avLst/>
          </a:prstGeom>
          <a:noFill/>
        </p:spPr>
        <p:txBody>
          <a:bodyPr wrap="square" lIns="106409" tIns="53204" rIns="106409" bIns="53204" rtlCol="0">
            <a:spAutoFit/>
          </a:bodyPr>
          <a:lstStyle/>
          <a:p>
            <a:pPr algn="just">
              <a:lnSpc>
                <a:spcPct val="125000"/>
              </a:lnSpc>
              <a:spcBef>
                <a:spcPts val="698"/>
              </a:spcBef>
            </a:pPr>
            <a:r>
              <a:rPr lang="zh-CN" altLang="en-US" sz="6600" b="1" dirty="0" smtClean="0">
                <a:solidFill>
                  <a:srgbClr val="C00000"/>
                </a:solidFill>
                <a:latin typeface="微软雅黑" pitchFamily="34" charset="-122"/>
                <a:ea typeface="微软雅黑" pitchFamily="34" charset="-122"/>
              </a:rPr>
              <a:t>谢谢聆听！</a:t>
            </a:r>
            <a:endParaRPr lang="zh-CN" altLang="en-US" sz="6600" b="1" dirty="0">
              <a:solidFill>
                <a:srgbClr val="C00000"/>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253451" y="777200"/>
            <a:ext cx="10142723" cy="1399337"/>
          </a:xfrm>
          <a:prstGeom prst="rect">
            <a:avLst/>
          </a:prstGeom>
          <a:noFill/>
          <a:ln w="9525">
            <a:noFill/>
            <a:miter lim="800000"/>
            <a:headEnd/>
            <a:tailEnd/>
          </a:ln>
        </p:spPr>
        <p:txBody>
          <a:bodyPr lIns="106404" tIns="53203" rIns="106404" bIns="53203">
            <a:spAutoFit/>
          </a:bodyPr>
          <a:lstStyle/>
          <a:p>
            <a:pPr algn="ctr">
              <a:lnSpc>
                <a:spcPct val="115000"/>
              </a:lnSpc>
              <a:defRPr/>
            </a:pPr>
            <a:r>
              <a:rPr lang="zh-CN" altLang="en-US" sz="3300" b="1" dirty="0">
                <a:solidFill>
                  <a:srgbClr val="0000FF"/>
                </a:solidFill>
                <a:latin typeface="微软雅黑" pitchFamily="34" charset="-122"/>
                <a:ea typeface="微软雅黑" pitchFamily="34" charset="-122"/>
              </a:rPr>
              <a:t>    </a:t>
            </a:r>
            <a:r>
              <a:rPr lang="zh-CN" altLang="en-US" sz="3300" b="1" dirty="0">
                <a:solidFill>
                  <a:schemeClr val="tx1">
                    <a:lumMod val="75000"/>
                    <a:lumOff val="25000"/>
                  </a:schemeClr>
                </a:solidFill>
                <a:latin typeface="微软雅黑" pitchFamily="34" charset="-122"/>
                <a:ea typeface="微软雅黑" pitchFamily="34" charset="-122"/>
                <a:cs typeface="+mj-cs"/>
              </a:rPr>
              <a:t>首批“中国驰名商标”和“中国名牌”</a:t>
            </a:r>
          </a:p>
          <a:p>
            <a:pPr algn="ctr">
              <a:lnSpc>
                <a:spcPct val="115000"/>
              </a:lnSpc>
              <a:defRPr/>
            </a:pPr>
            <a:r>
              <a:rPr lang="en-US" altLang="en-US" sz="3300" b="1" dirty="0">
                <a:solidFill>
                  <a:srgbClr val="0000FF"/>
                </a:solidFill>
                <a:latin typeface="微软雅黑" pitchFamily="34" charset="-122"/>
                <a:ea typeface="微软雅黑" pitchFamily="34" charset="-122"/>
                <a:cs typeface="+mj-cs"/>
              </a:rPr>
              <a:t>    </a:t>
            </a:r>
            <a:r>
              <a:rPr lang="zh-CN" altLang="en-US" sz="3300" b="1" dirty="0">
                <a:solidFill>
                  <a:schemeClr val="tx1">
                    <a:lumMod val="75000"/>
                    <a:lumOff val="25000"/>
                  </a:schemeClr>
                </a:solidFill>
                <a:latin typeface="微软雅黑" pitchFamily="34" charset="-122"/>
                <a:ea typeface="微软雅黑" pitchFamily="34" charset="-122"/>
                <a:cs typeface="+mj-cs"/>
              </a:rPr>
              <a:t>服装界</a:t>
            </a:r>
            <a:r>
              <a:rPr lang="zh-CN" altLang="en-US" sz="4000" b="1" dirty="0">
                <a:solidFill>
                  <a:srgbClr val="C00000"/>
                </a:solidFill>
                <a:latin typeface="微软雅黑" pitchFamily="34" charset="-122"/>
                <a:ea typeface="微软雅黑" pitchFamily="34" charset="-122"/>
                <a:cs typeface="+mj-cs"/>
              </a:rPr>
              <a:t>唯一</a:t>
            </a:r>
            <a:r>
              <a:rPr lang="zh-CN" altLang="en-US" sz="3300" b="1" dirty="0">
                <a:solidFill>
                  <a:schemeClr val="tx1">
                    <a:lumMod val="75000"/>
                    <a:lumOff val="25000"/>
                  </a:schemeClr>
                </a:solidFill>
                <a:latin typeface="微软雅黑" pitchFamily="34" charset="-122"/>
                <a:ea typeface="微软雅黑" pitchFamily="34" charset="-122"/>
                <a:cs typeface="+mj-cs"/>
              </a:rPr>
              <a:t>“国家商标战略实施示范企业”</a:t>
            </a:r>
            <a:endParaRPr lang="en-US" altLang="zh-CN" sz="3300" b="1" dirty="0">
              <a:solidFill>
                <a:schemeClr val="tx1">
                  <a:lumMod val="75000"/>
                  <a:lumOff val="25000"/>
                </a:schemeClr>
              </a:solidFill>
              <a:latin typeface="微软雅黑" pitchFamily="34" charset="-122"/>
              <a:ea typeface="微软雅黑" pitchFamily="34" charset="-122"/>
              <a:cs typeface="+mj-cs"/>
            </a:endParaRPr>
          </a:p>
        </p:txBody>
      </p:sp>
      <p:grpSp>
        <p:nvGrpSpPr>
          <p:cNvPr id="13" name="组合 17"/>
          <p:cNvGrpSpPr>
            <a:grpSpLocks/>
          </p:cNvGrpSpPr>
          <p:nvPr/>
        </p:nvGrpSpPr>
        <p:grpSpPr bwMode="auto">
          <a:xfrm>
            <a:off x="882616" y="2221000"/>
            <a:ext cx="9428185" cy="2492179"/>
            <a:chOff x="611188" y="2852738"/>
            <a:chExt cx="8064500" cy="2159000"/>
          </a:xfrm>
        </p:grpSpPr>
        <p:pic>
          <p:nvPicPr>
            <p:cNvPr id="14" name="Picture 3" descr="茄克评为中国名牌"/>
            <p:cNvPicPr>
              <a:picLocks noChangeAspect="1" noChangeArrowheads="1"/>
            </p:cNvPicPr>
            <p:nvPr/>
          </p:nvPicPr>
          <p:blipFill>
            <a:blip r:embed="rId2" cstate="print"/>
            <a:srcRect/>
            <a:stretch>
              <a:fillRect/>
            </a:stretch>
          </p:blipFill>
          <p:spPr bwMode="auto">
            <a:xfrm>
              <a:off x="3675063" y="2852738"/>
              <a:ext cx="1744662" cy="2155825"/>
            </a:xfrm>
            <a:prstGeom prst="rect">
              <a:avLst/>
            </a:prstGeom>
            <a:noFill/>
            <a:ln w="9525">
              <a:noFill/>
              <a:miter lim="800000"/>
              <a:headEnd/>
              <a:tailEnd/>
            </a:ln>
          </p:spPr>
        </p:pic>
        <p:pic>
          <p:nvPicPr>
            <p:cNvPr id="15" name="Picture 5" descr="红豆驰名商标证书"/>
            <p:cNvPicPr>
              <a:picLocks noChangeAspect="1" noChangeArrowheads="1"/>
            </p:cNvPicPr>
            <p:nvPr/>
          </p:nvPicPr>
          <p:blipFill>
            <a:blip r:embed="rId3" cstate="print">
              <a:lum contrast="18000"/>
            </a:blip>
            <a:srcRect/>
            <a:stretch>
              <a:fillRect/>
            </a:stretch>
          </p:blipFill>
          <p:spPr bwMode="auto">
            <a:xfrm>
              <a:off x="611188" y="2854325"/>
              <a:ext cx="2960687" cy="2157413"/>
            </a:xfrm>
            <a:prstGeom prst="rect">
              <a:avLst/>
            </a:prstGeom>
            <a:noFill/>
            <a:ln w="9525">
              <a:noFill/>
              <a:miter lim="800000"/>
              <a:headEnd/>
              <a:tailEnd/>
            </a:ln>
          </p:spPr>
        </p:pic>
        <p:pic>
          <p:nvPicPr>
            <p:cNvPr id="16" name="Picture 3" descr="国家商标示范"/>
            <p:cNvPicPr>
              <a:picLocks noChangeAspect="1" noChangeArrowheads="1"/>
            </p:cNvPicPr>
            <p:nvPr/>
          </p:nvPicPr>
          <p:blipFill>
            <a:blip r:embed="rId4" cstate="print"/>
            <a:srcRect/>
            <a:stretch>
              <a:fillRect/>
            </a:stretch>
          </p:blipFill>
          <p:spPr bwMode="auto">
            <a:xfrm>
              <a:off x="5507038" y="2867025"/>
              <a:ext cx="3168650" cy="2130425"/>
            </a:xfrm>
            <a:prstGeom prst="rect">
              <a:avLst/>
            </a:prstGeom>
            <a:noFill/>
            <a:ln w="9525">
              <a:noFill/>
              <a:miter lim="800000"/>
              <a:headEnd/>
              <a:tailEnd/>
            </a:ln>
          </p:spPr>
        </p:pic>
      </p:grpSp>
      <p:sp>
        <p:nvSpPr>
          <p:cNvPr id="17" name="Rectangle 3"/>
          <p:cNvSpPr>
            <a:spLocks noChangeArrowheads="1"/>
          </p:cNvSpPr>
          <p:nvPr/>
        </p:nvSpPr>
        <p:spPr bwMode="auto">
          <a:xfrm>
            <a:off x="1556322" y="4916586"/>
            <a:ext cx="8166144" cy="461786"/>
          </a:xfrm>
          <a:prstGeom prst="rect">
            <a:avLst/>
          </a:prstGeom>
          <a:noFill/>
          <a:ln w="9525">
            <a:noFill/>
            <a:miter lim="800000"/>
            <a:headEnd/>
            <a:tailEnd/>
          </a:ln>
        </p:spPr>
        <p:txBody>
          <a:bodyPr lIns="106409" tIns="53204" rIns="106409" bIns="53204">
            <a:spAutoFit/>
          </a:bodyPr>
          <a:lstStyle/>
          <a:p>
            <a:r>
              <a:rPr lang="zh-CN" altLang="en-US" sz="2300" b="1" dirty="0" smtClean="0">
                <a:solidFill>
                  <a:srgbClr val="C00000"/>
                </a:solidFill>
                <a:latin typeface="微软雅黑" pitchFamily="34" charset="-122"/>
                <a:ea typeface="微软雅黑" pitchFamily="34" charset="-122"/>
              </a:rPr>
              <a:t>“红豆”“千里马”</a:t>
            </a:r>
            <a:r>
              <a:rPr lang="zh-CN" altLang="en-US" sz="2300" b="1" dirty="0">
                <a:solidFill>
                  <a:srgbClr val="C00000"/>
                </a:solidFill>
                <a:latin typeface="微软雅黑" pitchFamily="34" charset="-122"/>
                <a:ea typeface="微软雅黑" pitchFamily="34" charset="-122"/>
              </a:rPr>
              <a:t>和“</a:t>
            </a:r>
            <a:r>
              <a:rPr lang="en-US" altLang="zh-CN" sz="2300" b="1" dirty="0" err="1">
                <a:solidFill>
                  <a:srgbClr val="C00000"/>
                </a:solidFill>
                <a:latin typeface="微软雅黑" pitchFamily="34" charset="-122"/>
                <a:ea typeface="微软雅黑" pitchFamily="34" charset="-122"/>
              </a:rPr>
              <a:t>HOdo</a:t>
            </a:r>
            <a:r>
              <a:rPr lang="zh-CN" altLang="en-US" sz="2300" b="1" dirty="0">
                <a:solidFill>
                  <a:srgbClr val="C00000"/>
                </a:solidFill>
                <a:latin typeface="微软雅黑" pitchFamily="34" charset="-122"/>
                <a:ea typeface="微软雅黑" pitchFamily="34" charset="-122"/>
              </a:rPr>
              <a:t>”</a:t>
            </a:r>
            <a:r>
              <a:rPr lang="zh-CN" altLang="en-US" sz="2300" b="1" dirty="0">
                <a:solidFill>
                  <a:schemeClr val="tx1">
                    <a:lumMod val="75000"/>
                    <a:lumOff val="25000"/>
                  </a:schemeClr>
                </a:solidFill>
                <a:latin typeface="微软雅黑" pitchFamily="34" charset="-122"/>
                <a:ea typeface="微软雅黑" pitchFamily="34" charset="-122"/>
              </a:rPr>
              <a:t>商标均为中国驰名商标</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图片3"/>
          <p:cNvPicPr>
            <a:picLocks noChangeAspect="1" noChangeArrowheads="1"/>
          </p:cNvPicPr>
          <p:nvPr/>
        </p:nvPicPr>
        <p:blipFill>
          <a:blip r:embed="rId2" cstate="print">
            <a:lum bright="18000"/>
          </a:blip>
          <a:srcRect/>
          <a:stretch>
            <a:fillRect/>
          </a:stretch>
        </p:blipFill>
        <p:spPr bwMode="auto">
          <a:xfrm>
            <a:off x="1160221" y="2385637"/>
            <a:ext cx="2464980" cy="3158931"/>
          </a:xfrm>
          <a:prstGeom prst="rect">
            <a:avLst/>
          </a:prstGeom>
          <a:noFill/>
          <a:ln w="19050">
            <a:noFill/>
            <a:bevel/>
            <a:headEnd/>
            <a:tailEnd/>
          </a:ln>
        </p:spPr>
      </p:pic>
      <p:sp>
        <p:nvSpPr>
          <p:cNvPr id="5" name="Rectangle 4"/>
          <p:cNvSpPr>
            <a:spLocks noChangeArrowheads="1"/>
          </p:cNvSpPr>
          <p:nvPr/>
        </p:nvSpPr>
        <p:spPr bwMode="auto">
          <a:xfrm>
            <a:off x="3997699" y="635100"/>
            <a:ext cx="5764555" cy="5365297"/>
          </a:xfrm>
          <a:prstGeom prst="rect">
            <a:avLst/>
          </a:prstGeom>
          <a:noFill/>
          <a:ln w="9525">
            <a:noFill/>
            <a:bevel/>
            <a:headEnd/>
            <a:tailEnd/>
          </a:ln>
        </p:spPr>
        <p:txBody>
          <a:bodyPr lIns="106409" tIns="53204" rIns="106409" bIns="53204">
            <a:spAutoFit/>
          </a:bodyPr>
          <a:lstStyle/>
          <a:p>
            <a:pPr>
              <a:lnSpc>
                <a:spcPts val="4073"/>
              </a:lnSpc>
            </a:pPr>
            <a:r>
              <a:rPr lang="zh-CN" altLang="en-US" sz="2800" b="1" dirty="0">
                <a:solidFill>
                  <a:srgbClr val="C00000"/>
                </a:solidFill>
                <a:latin typeface="微软雅黑" pitchFamily="34" charset="-122"/>
                <a:ea typeface="微软雅黑" pitchFamily="34" charset="-122"/>
              </a:rPr>
              <a:t>中共</a:t>
            </a:r>
            <a:r>
              <a:rPr lang="zh-CN" altLang="en-US" sz="2800" b="1" dirty="0" smtClean="0">
                <a:solidFill>
                  <a:srgbClr val="C00000"/>
                </a:solidFill>
                <a:latin typeface="微软雅黑" pitchFamily="34" charset="-122"/>
                <a:ea typeface="微软雅黑" pitchFamily="34" charset="-122"/>
              </a:rPr>
              <a:t>十七大、</a:t>
            </a:r>
            <a:r>
              <a:rPr lang="zh-CN" altLang="en-US" sz="2800" b="1" dirty="0">
                <a:solidFill>
                  <a:srgbClr val="C00000"/>
                </a:solidFill>
                <a:latin typeface="微软雅黑" pitchFamily="34" charset="-122"/>
                <a:ea typeface="微软雅黑" pitchFamily="34" charset="-122"/>
              </a:rPr>
              <a:t>十八大、十九大代表</a:t>
            </a:r>
          </a:p>
          <a:p>
            <a:pPr>
              <a:lnSpc>
                <a:spcPts val="4073"/>
              </a:lnSpc>
            </a:pPr>
            <a:r>
              <a:rPr lang="zh-CN" altLang="en-US" sz="2800" b="1" dirty="0">
                <a:solidFill>
                  <a:schemeClr val="tx1">
                    <a:lumMod val="75000"/>
                    <a:lumOff val="25000"/>
                  </a:schemeClr>
                </a:solidFill>
                <a:latin typeface="微软雅黑" pitchFamily="34" charset="-122"/>
                <a:ea typeface="微软雅黑" pitchFamily="34" charset="-122"/>
              </a:rPr>
              <a:t>全国工商联十一届副主席</a:t>
            </a:r>
            <a:endParaRPr lang="en-US" altLang="zh-CN" sz="2800" b="1" dirty="0">
              <a:solidFill>
                <a:schemeClr val="tx1">
                  <a:lumMod val="75000"/>
                  <a:lumOff val="25000"/>
                </a:schemeClr>
              </a:solidFill>
              <a:latin typeface="微软雅黑" pitchFamily="34" charset="-122"/>
              <a:ea typeface="微软雅黑" pitchFamily="34" charset="-122"/>
            </a:endParaRPr>
          </a:p>
          <a:p>
            <a:pPr>
              <a:lnSpc>
                <a:spcPts val="4073"/>
              </a:lnSpc>
            </a:pPr>
            <a:r>
              <a:rPr lang="zh-CN" altLang="en-US" sz="2800" b="1" dirty="0">
                <a:solidFill>
                  <a:schemeClr val="tx1">
                    <a:lumMod val="75000"/>
                    <a:lumOff val="25000"/>
                  </a:schemeClr>
                </a:solidFill>
                <a:latin typeface="微软雅黑" pitchFamily="34" charset="-122"/>
                <a:ea typeface="微软雅黑" pitchFamily="34" charset="-122"/>
              </a:rPr>
              <a:t>中国民间商会副会长</a:t>
            </a:r>
          </a:p>
          <a:p>
            <a:pPr>
              <a:lnSpc>
                <a:spcPts val="4073"/>
              </a:lnSpc>
            </a:pPr>
            <a:r>
              <a:rPr lang="en-US" altLang="zh-CN" sz="2800" b="1" dirty="0">
                <a:solidFill>
                  <a:schemeClr val="tx1">
                    <a:lumMod val="75000"/>
                    <a:lumOff val="25000"/>
                  </a:schemeClr>
                </a:solidFill>
                <a:latin typeface="微软雅黑" pitchFamily="34" charset="-122"/>
                <a:ea typeface="微软雅黑" pitchFamily="34" charset="-122"/>
              </a:rPr>
              <a:t>APEC</a:t>
            </a:r>
            <a:r>
              <a:rPr lang="zh-CN" altLang="en-US" sz="2800" b="1" dirty="0">
                <a:solidFill>
                  <a:schemeClr val="tx1">
                    <a:lumMod val="75000"/>
                    <a:lumOff val="25000"/>
                  </a:schemeClr>
                </a:solidFill>
                <a:latin typeface="微软雅黑" pitchFamily="34" charset="-122"/>
                <a:ea typeface="微软雅黑" pitchFamily="34" charset="-122"/>
              </a:rPr>
              <a:t>中国理事会副主席</a:t>
            </a:r>
          </a:p>
          <a:p>
            <a:pPr>
              <a:lnSpc>
                <a:spcPts val="4073"/>
              </a:lnSpc>
            </a:pPr>
            <a:r>
              <a:rPr lang="zh-CN" altLang="en-US" sz="2800" b="1" dirty="0">
                <a:solidFill>
                  <a:schemeClr val="tx1">
                    <a:lumMod val="75000"/>
                    <a:lumOff val="25000"/>
                  </a:schemeClr>
                </a:solidFill>
                <a:latin typeface="微软雅黑" pitchFamily="34" charset="-122"/>
                <a:ea typeface="微软雅黑" pitchFamily="34" charset="-122"/>
              </a:rPr>
              <a:t>无锡市工商联主席</a:t>
            </a:r>
          </a:p>
          <a:p>
            <a:pPr>
              <a:lnSpc>
                <a:spcPts val="4073"/>
              </a:lnSpc>
            </a:pPr>
            <a:r>
              <a:rPr lang="zh-CN" altLang="en-US" sz="2800" b="1" dirty="0">
                <a:solidFill>
                  <a:schemeClr val="tx1">
                    <a:lumMod val="75000"/>
                    <a:lumOff val="25000"/>
                  </a:schemeClr>
                </a:solidFill>
                <a:latin typeface="微软雅黑" pitchFamily="34" charset="-122"/>
                <a:ea typeface="微软雅黑" pitchFamily="34" charset="-122"/>
              </a:rPr>
              <a:t>全国劳动模范</a:t>
            </a:r>
            <a:endParaRPr lang="en-US" altLang="zh-CN" sz="2800" b="1" dirty="0">
              <a:solidFill>
                <a:schemeClr val="tx1">
                  <a:lumMod val="75000"/>
                  <a:lumOff val="25000"/>
                </a:schemeClr>
              </a:solidFill>
              <a:latin typeface="微软雅黑" pitchFamily="34" charset="-122"/>
              <a:ea typeface="微软雅黑" pitchFamily="34" charset="-122"/>
            </a:endParaRPr>
          </a:p>
          <a:p>
            <a:pPr>
              <a:lnSpc>
                <a:spcPts val="4073"/>
              </a:lnSpc>
            </a:pPr>
            <a:r>
              <a:rPr lang="zh-CN" altLang="en-US" sz="2800" b="1" dirty="0">
                <a:solidFill>
                  <a:schemeClr val="tx1">
                    <a:lumMod val="75000"/>
                    <a:lumOff val="25000"/>
                  </a:schemeClr>
                </a:solidFill>
                <a:latin typeface="微软雅黑" pitchFamily="34" charset="-122"/>
                <a:ea typeface="微软雅黑" pitchFamily="34" charset="-122"/>
              </a:rPr>
              <a:t>全国优秀党务工作者</a:t>
            </a:r>
          </a:p>
          <a:p>
            <a:pPr>
              <a:lnSpc>
                <a:spcPts val="4073"/>
              </a:lnSpc>
            </a:pPr>
            <a:r>
              <a:rPr lang="zh-CN" altLang="en-US" sz="2800" b="1" dirty="0">
                <a:solidFill>
                  <a:schemeClr val="tx1">
                    <a:lumMod val="75000"/>
                    <a:lumOff val="25000"/>
                  </a:schemeClr>
                </a:solidFill>
                <a:latin typeface="微软雅黑" pitchFamily="34" charset="-122"/>
                <a:ea typeface="微软雅黑" pitchFamily="34" charset="-122"/>
              </a:rPr>
              <a:t>中国青年五四奖章</a:t>
            </a:r>
          </a:p>
          <a:p>
            <a:pPr>
              <a:lnSpc>
                <a:spcPts val="4073"/>
              </a:lnSpc>
            </a:pPr>
            <a:r>
              <a:rPr lang="zh-CN" altLang="en-US" sz="2800" b="1" dirty="0">
                <a:solidFill>
                  <a:schemeClr val="tx1">
                    <a:lumMod val="75000"/>
                    <a:lumOff val="25000"/>
                  </a:schemeClr>
                </a:solidFill>
                <a:latin typeface="微软雅黑" pitchFamily="34" charset="-122"/>
                <a:ea typeface="微软雅黑" pitchFamily="34" charset="-122"/>
              </a:rPr>
              <a:t>优秀中国特色社会主义事业建设者</a:t>
            </a:r>
          </a:p>
          <a:p>
            <a:pPr>
              <a:lnSpc>
                <a:spcPts val="4073"/>
              </a:lnSpc>
            </a:pPr>
            <a:r>
              <a:rPr lang="en-US" altLang="zh-CN" sz="2800" b="1" dirty="0">
                <a:solidFill>
                  <a:schemeClr val="tx1">
                    <a:lumMod val="75000"/>
                    <a:lumOff val="25000"/>
                  </a:schemeClr>
                </a:solidFill>
                <a:latin typeface="微软雅黑" pitchFamily="34" charset="-122"/>
                <a:ea typeface="微软雅黑" pitchFamily="34" charset="-122"/>
              </a:rPr>
              <a:t>……</a:t>
            </a:r>
            <a:endParaRPr lang="zh-CN" altLang="en-US" sz="2800" b="1" dirty="0">
              <a:solidFill>
                <a:schemeClr val="tx1">
                  <a:lumMod val="75000"/>
                  <a:lumOff val="25000"/>
                </a:schemeClr>
              </a:solidFill>
              <a:latin typeface="微软雅黑" pitchFamily="34" charset="-122"/>
              <a:ea typeface="微软雅黑" pitchFamily="34" charset="-122"/>
            </a:endParaRPr>
          </a:p>
        </p:txBody>
      </p:sp>
      <p:pic>
        <p:nvPicPr>
          <p:cNvPr id="6" name="图片 17" descr="全国优秀党务工作者称号.JPG"/>
          <p:cNvPicPr>
            <a:picLocks noChangeAspect="1"/>
          </p:cNvPicPr>
          <p:nvPr/>
        </p:nvPicPr>
        <p:blipFill>
          <a:blip r:embed="rId3" cstate="print"/>
          <a:srcRect/>
          <a:stretch>
            <a:fillRect/>
          </a:stretch>
        </p:blipFill>
        <p:spPr bwMode="auto">
          <a:xfrm>
            <a:off x="1160221" y="619332"/>
            <a:ext cx="2501205" cy="16843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88728" y="1168425"/>
            <a:ext cx="6734748" cy="3893099"/>
          </a:xfrm>
          <a:prstGeom prst="rect">
            <a:avLst/>
          </a:prstGeom>
          <a:noFill/>
        </p:spPr>
        <p:txBody>
          <a:bodyPr wrap="square" lIns="106409" tIns="53204" rIns="106409" bIns="53204" rtlCol="0">
            <a:spAutoFit/>
          </a:bodyPr>
          <a:lstStyle/>
          <a:p>
            <a:pPr algn="just">
              <a:lnSpc>
                <a:spcPct val="150000"/>
              </a:lnSpc>
            </a:pPr>
            <a:r>
              <a:rPr lang="zh-CN" altLang="zh-CN" sz="2800" b="1" dirty="0" smtClean="0">
                <a:solidFill>
                  <a:schemeClr val="tx1">
                    <a:lumMod val="75000"/>
                    <a:lumOff val="25000"/>
                  </a:schemeClr>
                </a:solidFill>
                <a:latin typeface="微软雅黑" pitchFamily="34" charset="-122"/>
                <a:ea typeface="微软雅黑" pitchFamily="34" charset="-122"/>
              </a:rPr>
              <a:t>红豆集团有</a:t>
            </a:r>
            <a:r>
              <a:rPr lang="zh-CN" altLang="zh-CN" sz="2800" b="1" dirty="0" smtClean="0">
                <a:solidFill>
                  <a:srgbClr val="C00000"/>
                </a:solidFill>
                <a:latin typeface="微软雅黑" pitchFamily="34" charset="-122"/>
                <a:ea typeface="微软雅黑" pitchFamily="34" charset="-122"/>
              </a:rPr>
              <a:t>三大生命力</a:t>
            </a:r>
            <a:r>
              <a:rPr lang="zh-CN" altLang="zh-CN" sz="2800" b="1" dirty="0" smtClean="0">
                <a:solidFill>
                  <a:schemeClr val="tx1">
                    <a:lumMod val="75000"/>
                    <a:lumOff val="25000"/>
                  </a:schemeClr>
                </a:solidFill>
                <a:latin typeface="微软雅黑" pitchFamily="34" charset="-122"/>
                <a:ea typeface="微软雅黑" pitchFamily="34" charset="-122"/>
              </a:rPr>
              <a:t>：</a:t>
            </a:r>
            <a:endParaRPr lang="en-US" altLang="zh-CN" sz="2800" b="1" dirty="0" smtClean="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zh-CN" sz="3600" b="1"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创新</a:t>
            </a:r>
            <a:r>
              <a:rPr lang="zh-CN" altLang="zh-CN" sz="2800" b="1" dirty="0" smtClean="0">
                <a:solidFill>
                  <a:schemeClr val="tx1">
                    <a:lumMod val="75000"/>
                    <a:lumOff val="25000"/>
                  </a:schemeClr>
                </a:solidFill>
                <a:latin typeface="微软雅黑" pitchFamily="34" charset="-122"/>
                <a:ea typeface="微软雅黑" pitchFamily="34" charset="-122"/>
              </a:rPr>
              <a:t>是企业自身发展的生命力；</a:t>
            </a:r>
            <a:endParaRPr lang="en-US" altLang="zh-CN" sz="2800" b="1" dirty="0" smtClean="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zh-CN" sz="3600" b="1"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品牌</a:t>
            </a:r>
            <a:r>
              <a:rPr lang="zh-CN" altLang="zh-CN" sz="2800" b="1" dirty="0" smtClean="0">
                <a:solidFill>
                  <a:schemeClr val="tx1">
                    <a:lumMod val="75000"/>
                    <a:lumOff val="25000"/>
                  </a:schemeClr>
                </a:solidFill>
                <a:latin typeface="微软雅黑" pitchFamily="34" charset="-122"/>
                <a:ea typeface="微软雅黑" pitchFamily="34" charset="-122"/>
              </a:rPr>
              <a:t>是企业在市场上的生命力；</a:t>
            </a:r>
            <a:endParaRPr lang="en-US" altLang="zh-CN" sz="2800" b="1" dirty="0" smtClean="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zh-CN" sz="3600" b="1" dirty="0" smtClean="0">
                <a:solidFill>
                  <a:srgbClr val="C00000"/>
                </a:solidFill>
                <a:effectLst>
                  <a:outerShdw blurRad="38100" dist="38100" dir="2700000" algn="tl">
                    <a:srgbClr val="000000">
                      <a:alpha val="43137"/>
                    </a:srgbClr>
                  </a:outerShdw>
                </a:effectLst>
                <a:latin typeface="微软雅黑" pitchFamily="34" charset="-122"/>
                <a:ea typeface="微软雅黑" pitchFamily="34" charset="-122"/>
              </a:rPr>
              <a:t>社会责任</a:t>
            </a:r>
            <a:r>
              <a:rPr lang="zh-CN" altLang="zh-CN" sz="2800" b="1" dirty="0" smtClean="0">
                <a:solidFill>
                  <a:schemeClr val="tx1">
                    <a:lumMod val="75000"/>
                    <a:lumOff val="25000"/>
                  </a:schemeClr>
                </a:solidFill>
                <a:latin typeface="微软雅黑" pitchFamily="34" charset="-122"/>
                <a:ea typeface="微软雅黑" pitchFamily="34" charset="-122"/>
              </a:rPr>
              <a:t>是企业在社会上的生命力</a:t>
            </a:r>
            <a:r>
              <a:rPr lang="zh-CN" altLang="en-US" sz="2800" b="1" dirty="0" smtClean="0">
                <a:solidFill>
                  <a:schemeClr val="tx1">
                    <a:lumMod val="75000"/>
                    <a:lumOff val="25000"/>
                  </a:schemeClr>
                </a:solidFill>
                <a:latin typeface="微软雅黑" pitchFamily="34" charset="-122"/>
                <a:ea typeface="微软雅黑" pitchFamily="34" charset="-122"/>
              </a:rPr>
              <a:t>。</a:t>
            </a:r>
          </a:p>
          <a:p>
            <a:pPr algn="just">
              <a:lnSpc>
                <a:spcPct val="150000"/>
              </a:lnSpc>
            </a:pPr>
            <a:endParaRPr lang="zh-CN" altLang="en-US" sz="2800" b="1" dirty="0" smtClean="0">
              <a:solidFill>
                <a:srgbClr val="0000FF"/>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96840" y="4984849"/>
            <a:ext cx="6229642" cy="353668"/>
          </a:xfrm>
          <a:prstGeom prst="rect">
            <a:avLst/>
          </a:prstGeom>
          <a:noFill/>
        </p:spPr>
        <p:txBody>
          <a:bodyPr wrap="square" lIns="106409" tIns="53204" rIns="106409" bIns="53204" rtlCol="0">
            <a:spAutoFit/>
          </a:bodyPr>
          <a:lstStyle/>
          <a:p>
            <a:pPr algn="just"/>
            <a:r>
              <a:rPr lang="zh-CN" altLang="en-US" sz="1600" b="1" dirty="0" smtClean="0">
                <a:latin typeface="微软雅黑" pitchFamily="34" charset="-122"/>
                <a:ea typeface="微软雅黑" pitchFamily="34" charset="-122"/>
              </a:rPr>
              <a:t>红豆集团首创的“三位一体”的中国特色现代企业制度</a:t>
            </a:r>
            <a:endParaRPr lang="zh-CN" altLang="en-US" sz="1600" b="1" dirty="0">
              <a:latin typeface="微软雅黑" pitchFamily="34" charset="-122"/>
              <a:ea typeface="微软雅黑" pitchFamily="34" charset="-122"/>
            </a:endParaRPr>
          </a:p>
        </p:txBody>
      </p:sp>
      <p:pic>
        <p:nvPicPr>
          <p:cNvPr id="3074" name="Picture 2" descr="D:\用户目录\我的文档\My RTX Files\hd050927\三大条 红.png"/>
          <p:cNvPicPr>
            <a:picLocks noChangeAspect="1" noChangeArrowheads="1"/>
          </p:cNvPicPr>
          <p:nvPr/>
        </p:nvPicPr>
        <p:blipFill>
          <a:blip r:embed="rId2" cstate="print"/>
          <a:srcRect l="13774" t="22806" r="16857" b="17367"/>
          <a:stretch>
            <a:fillRect/>
          </a:stretch>
        </p:blipFill>
        <p:spPr bwMode="auto">
          <a:xfrm>
            <a:off x="808608" y="466349"/>
            <a:ext cx="9291359" cy="45185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演示文稿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2537</TotalTime>
  <Words>2592</Words>
  <Application>Microsoft Office PowerPoint</Application>
  <PresentationFormat>自定义</PresentationFormat>
  <Paragraphs>238</Paragraphs>
  <Slides>56</Slides>
  <Notes>7</Notes>
  <HiddenSlides>0</HiddenSlides>
  <MMClips>0</MMClips>
  <ScaleCrop>false</ScaleCrop>
  <HeadingPairs>
    <vt:vector size="4" baseType="variant">
      <vt:variant>
        <vt:lpstr>主题</vt:lpstr>
      </vt:variant>
      <vt:variant>
        <vt:i4>1</vt:i4>
      </vt:variant>
      <vt:variant>
        <vt:lpstr>幻灯片标题</vt:lpstr>
      </vt:variant>
      <vt:variant>
        <vt:i4>56</vt:i4>
      </vt:variant>
    </vt:vector>
  </HeadingPairs>
  <TitlesOfParts>
    <vt:vector size="57" baseType="lpstr">
      <vt:lpstr>演示文稿3</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vector>
  </TitlesOfParts>
  <Company>china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Administrator</cp:lastModifiedBy>
  <cp:revision>302</cp:revision>
  <dcterms:created xsi:type="dcterms:W3CDTF">2018-06-02T02:23:33Z</dcterms:created>
  <dcterms:modified xsi:type="dcterms:W3CDTF">2018-06-13T01:52:30Z</dcterms:modified>
</cp:coreProperties>
</file>